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57" r:id="rId4"/>
    <p:sldId id="259" r:id="rId5"/>
    <p:sldId id="267" r:id="rId6"/>
    <p:sldId id="262" r:id="rId7"/>
    <p:sldId id="268" r:id="rId8"/>
    <p:sldId id="261" r:id="rId9"/>
    <p:sldId id="265" r:id="rId10"/>
    <p:sldId id="263" r:id="rId11"/>
    <p:sldId id="269" r:id="rId12"/>
    <p:sldId id="266"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zh-CN" sz="1800" b="0" i="0" baseline="0" dirty="0">
                <a:effectLst/>
              </a:rPr>
              <a:t>中国独立游戏</a:t>
            </a:r>
            <a:r>
              <a:rPr lang="en-US" sz="1800" b="0" i="0" baseline="0" dirty="0">
                <a:effectLst/>
              </a:rPr>
              <a:t>-</a:t>
            </a:r>
            <a:r>
              <a:rPr lang="zh-CN" sz="1800" b="0" i="0" baseline="0" dirty="0">
                <a:effectLst/>
              </a:rPr>
              <a:t>游戏类型市场份额分布</a:t>
            </a:r>
            <a:endParaRPr lang="en-GB" sz="2400" dirty="0">
              <a:effectLst/>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lumMod val="60000"/>
                <a:lumOff val="40000"/>
              </a:schemeClr>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3-F5E6-49B6-8806-ECC2F9122FC4}"/>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1-F5E6-49B6-8806-ECC2F9122FC4}"/>
              </c:ext>
            </c:extLst>
          </c:dPt>
          <c:dLbls>
            <c:spPr>
              <a:solidFill>
                <a:schemeClr val="bg1"/>
              </a:solid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Casual</c:v>
                </c:pt>
                <c:pt idx="1">
                  <c:v>Action</c:v>
                </c:pt>
                <c:pt idx="2">
                  <c:v>Adventure</c:v>
                </c:pt>
                <c:pt idx="3">
                  <c:v>RPG</c:v>
                </c:pt>
                <c:pt idx="4">
                  <c:v>Simulation</c:v>
                </c:pt>
                <c:pt idx="5">
                  <c:v>Strategy</c:v>
                </c:pt>
                <c:pt idx="6">
                  <c:v>Puzzle</c:v>
                </c:pt>
                <c:pt idx="7">
                  <c:v>Narrative</c:v>
                </c:pt>
                <c:pt idx="8">
                  <c:v>Shooter</c:v>
                </c:pt>
                <c:pt idx="9">
                  <c:v>Survival</c:v>
                </c:pt>
                <c:pt idx="10">
                  <c:v>Sports</c:v>
                </c:pt>
                <c:pt idx="11">
                  <c:v>Racing</c:v>
                </c:pt>
                <c:pt idx="12">
                  <c:v>Sandbox</c:v>
                </c:pt>
                <c:pt idx="13">
                  <c:v>Other</c:v>
                </c:pt>
              </c:strCache>
            </c:strRef>
          </c:cat>
          <c:val>
            <c:numRef>
              <c:f>Sheet1!$B$2:$B$15</c:f>
              <c:numCache>
                <c:formatCode>0.00%</c:formatCode>
                <c:ptCount val="14"/>
                <c:pt idx="0">
                  <c:v>0.47199999999999998</c:v>
                </c:pt>
                <c:pt idx="1">
                  <c:v>0.44600000000000001</c:v>
                </c:pt>
                <c:pt idx="2">
                  <c:v>0.40200000000000002</c:v>
                </c:pt>
                <c:pt idx="3">
                  <c:v>0.19400000000000001</c:v>
                </c:pt>
                <c:pt idx="4">
                  <c:v>0.187</c:v>
                </c:pt>
                <c:pt idx="5">
                  <c:v>0.186</c:v>
                </c:pt>
                <c:pt idx="6">
                  <c:v>0.109</c:v>
                </c:pt>
                <c:pt idx="7">
                  <c:v>0.109</c:v>
                </c:pt>
                <c:pt idx="8">
                  <c:v>6.2E-2</c:v>
                </c:pt>
                <c:pt idx="9">
                  <c:v>0.05</c:v>
                </c:pt>
                <c:pt idx="10">
                  <c:v>4.4999999999999998E-2</c:v>
                </c:pt>
                <c:pt idx="11">
                  <c:v>3.1E-2</c:v>
                </c:pt>
                <c:pt idx="12">
                  <c:v>2.5000000000000001E-2</c:v>
                </c:pt>
                <c:pt idx="13">
                  <c:v>3.3000000000000002E-2</c:v>
                </c:pt>
              </c:numCache>
            </c:numRef>
          </c:val>
          <c:extLst>
            <c:ext xmlns:c16="http://schemas.microsoft.com/office/drawing/2014/chart" uri="{C3380CC4-5D6E-409C-BE32-E72D297353CC}">
              <c16:uniqueId val="{00000002-F5E6-49B6-8806-ECC2F9122FC4}"/>
            </c:ext>
          </c:extLst>
        </c:ser>
        <c:dLbls>
          <c:dLblPos val="outEnd"/>
          <c:showLegendKey val="0"/>
          <c:showVal val="1"/>
          <c:showCatName val="0"/>
          <c:showSerName val="0"/>
          <c:showPercent val="0"/>
          <c:showBubbleSize val="0"/>
        </c:dLbls>
        <c:gapWidth val="219"/>
        <c:overlap val="-27"/>
        <c:axId val="590699856"/>
        <c:axId val="590700840"/>
      </c:barChart>
      <c:catAx>
        <c:axId val="59069985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en-GB">
                    <a:solidFill>
                      <a:schemeClr val="tx1"/>
                    </a:solidFill>
                  </a:rPr>
                  <a:t>Data Source: Steam &amp; CNG</a:t>
                </a:r>
              </a:p>
            </c:rich>
          </c:tx>
          <c:layout>
            <c:manualLayout>
              <c:xMode val="edge"/>
              <c:yMode val="edge"/>
              <c:x val="0.3934797759867697"/>
              <c:y val="0.9336058826102691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590700840"/>
        <c:crosses val="autoZero"/>
        <c:auto val="1"/>
        <c:lblAlgn val="ctr"/>
        <c:lblOffset val="100"/>
        <c:noMultiLvlLbl val="0"/>
      </c:catAx>
      <c:valAx>
        <c:axId val="590700840"/>
        <c:scaling>
          <c:orientation val="minMax"/>
        </c:scaling>
        <c:delete val="1"/>
        <c:axPos val="l"/>
        <c:numFmt formatCode="0.00%" sourceLinked="1"/>
        <c:majorTickMark val="out"/>
        <c:minorTickMark val="none"/>
        <c:tickLblPos val="nextTo"/>
        <c:crossAx val="59069985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F4FE-C68B-45A1-8A90-40E15C369E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0BFBB8B-6188-43B5-875D-F8F8659941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1B55E8A-9E14-45CC-9FEC-A91363302B1B}"/>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5" name="Footer Placeholder 4">
            <a:extLst>
              <a:ext uri="{FF2B5EF4-FFF2-40B4-BE49-F238E27FC236}">
                <a16:creationId xmlns:a16="http://schemas.microsoft.com/office/drawing/2014/main" id="{E4AECA64-243D-4846-AD13-7D038A7210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DC3DF7-B14B-4809-81BD-432594C80DCA}"/>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051793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48D9-1ADA-4D57-9597-F9F315B5EBE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96397C-D553-4D82-BBFC-440902976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89C4A0-0A09-42A6-937C-90515DF8084D}"/>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5" name="Footer Placeholder 4">
            <a:extLst>
              <a:ext uri="{FF2B5EF4-FFF2-40B4-BE49-F238E27FC236}">
                <a16:creationId xmlns:a16="http://schemas.microsoft.com/office/drawing/2014/main" id="{1D385F17-58E1-4BE8-A156-19AA39F453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B6E9EE-4448-4CAF-BE45-121076B0D077}"/>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3263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030DA9-DEC8-4D62-887D-C0D92DAD41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176A49-6D7D-4FF3-A2AF-302FC900F1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97C1B0-6D4C-4DB5-8B68-74A98F6A1898}"/>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5" name="Footer Placeholder 4">
            <a:extLst>
              <a:ext uri="{FF2B5EF4-FFF2-40B4-BE49-F238E27FC236}">
                <a16:creationId xmlns:a16="http://schemas.microsoft.com/office/drawing/2014/main" id="{CC4451A0-E7F2-4C2E-8E07-FC6A6D2582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0A9E2F-D142-4D6F-AD53-FDF76C320A31}"/>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738122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5221-9032-4E79-A424-8B69D08429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B31F7F-1D94-49BC-BDE4-8E1E2BCBD1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56D08E-4283-4217-BB31-4D83206F3F9E}"/>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5" name="Footer Placeholder 4">
            <a:extLst>
              <a:ext uri="{FF2B5EF4-FFF2-40B4-BE49-F238E27FC236}">
                <a16:creationId xmlns:a16="http://schemas.microsoft.com/office/drawing/2014/main" id="{DC27B3CB-DD64-480F-A835-FE9FC7B71E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49D8A8-275B-4163-9F85-B34F16CE4C81}"/>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101567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F1BF-3767-4048-9255-092AE27AAA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EC67A7-A20E-4228-8295-0A99623123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DB9BCE-2628-496C-B74F-67F81078394E}"/>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5" name="Footer Placeholder 4">
            <a:extLst>
              <a:ext uri="{FF2B5EF4-FFF2-40B4-BE49-F238E27FC236}">
                <a16:creationId xmlns:a16="http://schemas.microsoft.com/office/drawing/2014/main" id="{3D6E20E7-B1A1-460F-8040-4243E7F9BF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98689E-DB7E-437E-8EA5-5064F28DEDF7}"/>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32593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07A5-27D0-4926-B0CB-0602E8D830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167799-2FD1-49F1-9C80-37F9905EE4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E01A90-02C8-4B36-AC0D-0A33F1641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8F2829-0B00-401B-BD25-03B01287A03A}"/>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6" name="Footer Placeholder 5">
            <a:extLst>
              <a:ext uri="{FF2B5EF4-FFF2-40B4-BE49-F238E27FC236}">
                <a16:creationId xmlns:a16="http://schemas.microsoft.com/office/drawing/2014/main" id="{259D0215-DB7E-4EC6-AFB5-E0C085BA56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22B3DE-E468-4451-9C65-E32E9A48472E}"/>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18689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AED1-CBCD-49EA-9AD8-AEC7DD23CDB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577206-92B8-4AB3-9113-19710BCE8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F8EDC-31A9-4282-BEA6-39FE4780D9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CF3DA26-702C-4456-8C89-F690D2FFE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0AA8F-F50C-4AEC-8A9D-6B5DD3D744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C28409-BFBA-41AF-8128-81D39BA90B88}"/>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8" name="Footer Placeholder 7">
            <a:extLst>
              <a:ext uri="{FF2B5EF4-FFF2-40B4-BE49-F238E27FC236}">
                <a16:creationId xmlns:a16="http://schemas.microsoft.com/office/drawing/2014/main" id="{301D7940-7510-408D-B0BC-546CD086E8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1B88F02-EA78-47E1-AA47-F2FE59216843}"/>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506102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6166-E88E-457F-AF38-FF82EE7C59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969441C-A707-40AF-8168-5D5F215751CC}"/>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4" name="Footer Placeholder 3">
            <a:extLst>
              <a:ext uri="{FF2B5EF4-FFF2-40B4-BE49-F238E27FC236}">
                <a16:creationId xmlns:a16="http://schemas.microsoft.com/office/drawing/2014/main" id="{51471217-5A02-4D7F-8C42-A6B0ECA439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CC544E-A933-40BB-A971-5E26583CFBC3}"/>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260726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D41AD-8663-44AF-8421-C5270E2220C2}"/>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3" name="Footer Placeholder 2">
            <a:extLst>
              <a:ext uri="{FF2B5EF4-FFF2-40B4-BE49-F238E27FC236}">
                <a16:creationId xmlns:a16="http://schemas.microsoft.com/office/drawing/2014/main" id="{BE6A2210-A994-4062-A8C3-4E545060BA9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801E30-1023-484C-9176-DC32E9B2A0DB}"/>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746045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0026-6BD6-4544-A64D-32BA6BE43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7ABE840-9A3B-40B0-9E4E-4CAC99B6BE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CFE7A9-0995-42A9-B25B-A0B4F87EA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9ECB8-4208-4F11-937C-4A771243A142}"/>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6" name="Footer Placeholder 5">
            <a:extLst>
              <a:ext uri="{FF2B5EF4-FFF2-40B4-BE49-F238E27FC236}">
                <a16:creationId xmlns:a16="http://schemas.microsoft.com/office/drawing/2014/main" id="{A8A356B1-975B-4666-8978-E0689B5BD7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B3F058-B084-41E6-A3F6-8172CCA37EBB}"/>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616684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44F3-5924-4DBE-9F5D-CB7B30FF3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61C147-C292-4C34-866F-FB0F9D137A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792FD47-BF4F-4221-8337-C06FF7DE9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778C7-78FE-4A52-B042-6E8868ABB99F}"/>
              </a:ext>
            </a:extLst>
          </p:cNvPr>
          <p:cNvSpPr>
            <a:spLocks noGrp="1"/>
          </p:cNvSpPr>
          <p:nvPr>
            <p:ph type="dt" sz="half" idx="10"/>
          </p:nvPr>
        </p:nvSpPr>
        <p:spPr/>
        <p:txBody>
          <a:bodyPr/>
          <a:lstStyle/>
          <a:p>
            <a:fld id="{BB2ECAA1-A07B-4608-852C-E58A2EC74AD4}" type="datetimeFigureOut">
              <a:rPr lang="en-GB" smtClean="0"/>
              <a:t>23/05/2019</a:t>
            </a:fld>
            <a:endParaRPr lang="en-GB"/>
          </a:p>
        </p:txBody>
      </p:sp>
      <p:sp>
        <p:nvSpPr>
          <p:cNvPr id="6" name="Footer Placeholder 5">
            <a:extLst>
              <a:ext uri="{FF2B5EF4-FFF2-40B4-BE49-F238E27FC236}">
                <a16:creationId xmlns:a16="http://schemas.microsoft.com/office/drawing/2014/main" id="{9126DBE4-A60A-43CC-ADA4-A57E8C04ED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2DEA3B-1CDB-47BB-9B37-8EA0E1B2ABCD}"/>
              </a:ext>
            </a:extLst>
          </p:cNvPr>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399497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57EAF-E696-444C-B3F7-3E1079513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537FD1-C498-441B-A4AC-CE21E9F42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442CB7-FAC3-4D28-9B8C-8304E7A2DE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ECAA1-A07B-4608-852C-E58A2EC74AD4}" type="datetimeFigureOut">
              <a:rPr lang="en-GB" smtClean="0"/>
              <a:t>23/05/2019</a:t>
            </a:fld>
            <a:endParaRPr lang="en-GB"/>
          </a:p>
        </p:txBody>
      </p:sp>
      <p:sp>
        <p:nvSpPr>
          <p:cNvPr id="5" name="Footer Placeholder 4">
            <a:extLst>
              <a:ext uri="{FF2B5EF4-FFF2-40B4-BE49-F238E27FC236}">
                <a16:creationId xmlns:a16="http://schemas.microsoft.com/office/drawing/2014/main" id="{718B6683-B23A-4EDA-B091-8C6713DD08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86252AA-1372-4F8E-9209-5FE03EFAAD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9A3D5-B6C5-480B-AFEB-5B8818A58160}" type="slidenum">
              <a:rPr lang="en-GB" smtClean="0"/>
              <a:t>‹#›</a:t>
            </a:fld>
            <a:endParaRPr lang="en-GB"/>
          </a:p>
        </p:txBody>
      </p:sp>
    </p:spTree>
    <p:extLst>
      <p:ext uri="{BB962C8B-B14F-4D97-AF65-F5344CB8AC3E}">
        <p14:creationId xmlns:p14="http://schemas.microsoft.com/office/powerpoint/2010/main" val="1714637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071E-538D-4410-B5E2-78BA7B1CB191}"/>
              </a:ext>
            </a:extLst>
          </p:cNvPr>
          <p:cNvSpPr>
            <a:spLocks noGrp="1"/>
          </p:cNvSpPr>
          <p:nvPr>
            <p:ph type="ctrTitle"/>
          </p:nvPr>
        </p:nvSpPr>
        <p:spPr/>
        <p:txBody>
          <a:bodyPr/>
          <a:lstStyle/>
          <a:p>
            <a:r>
              <a:rPr lang="zh-CN" altLang="en-US">
                <a:latin typeface="+mn-ea"/>
                <a:ea typeface="+mn-ea"/>
              </a:rPr>
              <a:t>立项</a:t>
            </a:r>
            <a:r>
              <a:rPr lang="zh-CN" altLang="en-US" dirty="0">
                <a:latin typeface="+mn-ea"/>
                <a:ea typeface="+mn-ea"/>
              </a:rPr>
              <a:t>方案</a:t>
            </a:r>
            <a:endParaRPr lang="en-GB" dirty="0">
              <a:latin typeface="+mn-ea"/>
              <a:ea typeface="+mn-ea"/>
            </a:endParaRPr>
          </a:p>
        </p:txBody>
      </p:sp>
      <p:sp>
        <p:nvSpPr>
          <p:cNvPr id="3" name="Subtitle 2">
            <a:extLst>
              <a:ext uri="{FF2B5EF4-FFF2-40B4-BE49-F238E27FC236}">
                <a16:creationId xmlns:a16="http://schemas.microsoft.com/office/drawing/2014/main" id="{FA473959-D856-40E7-87E1-A620435140A7}"/>
              </a:ext>
            </a:extLst>
          </p:cNvPr>
          <p:cNvSpPr>
            <a:spLocks noGrp="1"/>
          </p:cNvSpPr>
          <p:nvPr>
            <p:ph type="subTitle" idx="1"/>
          </p:nvPr>
        </p:nvSpPr>
        <p:spPr>
          <a:xfrm>
            <a:off x="1524000" y="3621088"/>
            <a:ext cx="9144000" cy="1655762"/>
          </a:xfrm>
        </p:spPr>
        <p:txBody>
          <a:bodyPr/>
          <a:lstStyle/>
          <a:p>
            <a:endParaRPr lang="en-GB" b="1" dirty="0">
              <a:latin typeface="+mn-ea"/>
            </a:endParaRPr>
          </a:p>
          <a:p>
            <a:endParaRPr lang="en-GB" b="1" dirty="0">
              <a:latin typeface="+mn-ea"/>
            </a:endParaRPr>
          </a:p>
          <a:p>
            <a:r>
              <a:rPr lang="en-GB" b="1" dirty="0">
                <a:latin typeface="等线" panose="02010600030101010101" pitchFamily="2" charset="-122"/>
                <a:ea typeface="等线" panose="02010600030101010101" pitchFamily="2" charset="-122"/>
              </a:rPr>
              <a:t>Team</a:t>
            </a:r>
            <a:r>
              <a:rPr lang="zh-CN" altLang="en-US" b="1" dirty="0">
                <a:latin typeface="+mn-ea"/>
              </a:rPr>
              <a:t> </a:t>
            </a:r>
            <a:r>
              <a:rPr lang="en-GB" altLang="zh-CN" b="1" dirty="0">
                <a:latin typeface="+mn-ea"/>
              </a:rPr>
              <a:t>Elder</a:t>
            </a:r>
            <a:r>
              <a:rPr lang="zh-CN" altLang="en-US" b="1" dirty="0">
                <a:latin typeface="+mn-ea"/>
              </a:rPr>
              <a:t> </a:t>
            </a:r>
            <a:r>
              <a:rPr lang="en-GB" altLang="zh-CN" b="1" dirty="0">
                <a:latin typeface="+mn-ea"/>
              </a:rPr>
              <a:t>Iron</a:t>
            </a:r>
            <a:endParaRPr lang="en-GB" b="1" dirty="0">
              <a:latin typeface="+mn-ea"/>
            </a:endParaRPr>
          </a:p>
        </p:txBody>
      </p:sp>
    </p:spTree>
    <p:extLst>
      <p:ext uri="{BB962C8B-B14F-4D97-AF65-F5344CB8AC3E}">
        <p14:creationId xmlns:p14="http://schemas.microsoft.com/office/powerpoint/2010/main" val="134016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1D2EC-3855-4C10-8ECD-4B3359147686}"/>
              </a:ext>
            </a:extLst>
          </p:cNvPr>
          <p:cNvSpPr txBox="1"/>
          <p:nvPr/>
        </p:nvSpPr>
        <p:spPr>
          <a:xfrm>
            <a:off x="485999" y="375880"/>
            <a:ext cx="1415772" cy="461665"/>
          </a:xfrm>
          <a:prstGeom prst="rect">
            <a:avLst/>
          </a:prstGeom>
          <a:noFill/>
        </p:spPr>
        <p:txBody>
          <a:bodyPr wrap="none" rtlCol="0">
            <a:spAutoFit/>
          </a:bodyPr>
          <a:lstStyle/>
          <a:p>
            <a:r>
              <a:rPr lang="zh-CN" altLang="en-US" sz="2400" dirty="0">
                <a:latin typeface="+mn-ea"/>
              </a:rPr>
              <a:t>背景设定</a:t>
            </a:r>
            <a:endParaRPr lang="en-GB" sz="2400" dirty="0">
              <a:latin typeface="+mn-ea"/>
            </a:endParaRPr>
          </a:p>
        </p:txBody>
      </p:sp>
      <p:sp>
        <p:nvSpPr>
          <p:cNvPr id="2" name="Rectangle 1">
            <a:extLst>
              <a:ext uri="{FF2B5EF4-FFF2-40B4-BE49-F238E27FC236}">
                <a16:creationId xmlns:a16="http://schemas.microsoft.com/office/drawing/2014/main" id="{EE810B6F-1A27-48DC-BBB0-FD4C47674F59}"/>
              </a:ext>
            </a:extLst>
          </p:cNvPr>
          <p:cNvSpPr/>
          <p:nvPr/>
        </p:nvSpPr>
        <p:spPr>
          <a:xfrm>
            <a:off x="485999" y="837545"/>
            <a:ext cx="6096000" cy="983539"/>
          </a:xfrm>
          <a:prstGeom prst="rect">
            <a:avLst/>
          </a:prstGeom>
        </p:spPr>
        <p:txBody>
          <a:bodyPr>
            <a:spAutoFit/>
          </a:bodyPr>
          <a:lstStyle/>
          <a:p>
            <a:pPr>
              <a:lnSpc>
                <a:spcPct val="150000"/>
              </a:lnSpc>
              <a:spcAft>
                <a:spcPts val="800"/>
              </a:spcAft>
            </a:pPr>
            <a:r>
              <a:rPr lang="zh-CN" altLang="en-US" dirty="0">
                <a:latin typeface="Calibri" panose="020F0502020204030204" pitchFamily="34" charset="0"/>
                <a:cs typeface="Times New Roman" panose="02020603050405020304" pitchFamily="18" charset="0"/>
              </a:rPr>
              <a:t>主题：人的旅途，刃的归乡</a:t>
            </a:r>
            <a:endParaRPr lang="en-GB" dirty="0">
              <a:latin typeface="Calibri" panose="020F0502020204030204" pitchFamily="34" charset="0"/>
              <a:ea typeface="等线" panose="02010600030101010101" pitchFamily="2" charset="-122"/>
              <a:cs typeface="Times New Roman" panose="02020603050405020304" pitchFamily="18" charset="0"/>
            </a:endParaRPr>
          </a:p>
          <a:p>
            <a:pPr>
              <a:lnSpc>
                <a:spcPct val="150000"/>
              </a:lnSpc>
              <a:spcAft>
                <a:spcPts val="800"/>
              </a:spcAft>
            </a:pPr>
            <a:r>
              <a:rPr lang="zh-CN" altLang="en-US" dirty="0">
                <a:latin typeface="Calibri" panose="020F0502020204030204" pitchFamily="34" charset="0"/>
                <a:cs typeface="Times New Roman" panose="02020603050405020304" pitchFamily="18" charset="0"/>
              </a:rPr>
              <a:t>时间背景：涿鹿之战时期</a:t>
            </a:r>
            <a:endParaRPr lang="en-GB" dirty="0">
              <a:latin typeface="Calibri" panose="020F0502020204030204" pitchFamily="34" charset="0"/>
              <a:ea typeface="等线"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A3CEE94A-10E4-4385-B927-3C2A212AF862}"/>
              </a:ext>
            </a:extLst>
          </p:cNvPr>
          <p:cNvSpPr/>
          <p:nvPr/>
        </p:nvSpPr>
        <p:spPr>
          <a:xfrm>
            <a:off x="485999" y="1821084"/>
            <a:ext cx="6096000" cy="4117153"/>
          </a:xfrm>
          <a:prstGeom prst="rect">
            <a:avLst/>
          </a:prstGeom>
        </p:spPr>
        <p:txBody>
          <a:bodyPr>
            <a:spAutoFit/>
          </a:bodyPr>
          <a:lstStyle/>
          <a:p>
            <a:pPr>
              <a:lnSpc>
                <a:spcPct val="150000"/>
              </a:lnSpc>
              <a:spcAft>
                <a:spcPts val="800"/>
              </a:spcAft>
            </a:pPr>
            <a:r>
              <a:rPr lang="zh-CN" altLang="en-US" dirty="0">
                <a:latin typeface="Calibri" panose="020F0502020204030204" pitchFamily="34" charset="0"/>
                <a:cs typeface="Times New Roman" panose="02020603050405020304" pitchFamily="18" charset="0"/>
              </a:rPr>
              <a:t>角色设定：</a:t>
            </a:r>
            <a:endParaRPr lang="en-GB" dirty="0">
              <a:latin typeface="Calibri" panose="020F0502020204030204" pitchFamily="34" charset="0"/>
              <a:ea typeface="等线" panose="02010600030101010101" pitchFamily="2" charset="-122"/>
              <a:cs typeface="Times New Roman" panose="02020603050405020304" pitchFamily="18" charset="0"/>
            </a:endParaRPr>
          </a:p>
          <a:p>
            <a:pPr>
              <a:lnSpc>
                <a:spcPct val="150000"/>
              </a:lnSpc>
              <a:spcAft>
                <a:spcPts val="800"/>
              </a:spcAft>
            </a:pP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山海经</a:t>
            </a: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大荒北经</a:t>
            </a: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蚩尤作兵伐黄帝，黄帝乃令应龙攻之冀州之野。应龙蓄水。蚩尤请风伯、雨师，从大风雨。”</a:t>
            </a:r>
            <a:endParaRPr lang="en-GB" altLang="zh-CN" sz="1600" i="1" dirty="0">
              <a:latin typeface="Calibri" panose="020F0502020204030204" pitchFamily="34" charset="0"/>
              <a:cs typeface="Times New Roman" panose="02020603050405020304" pitchFamily="18" charset="0"/>
            </a:endParaRPr>
          </a:p>
          <a:p>
            <a:pPr>
              <a:lnSpc>
                <a:spcPct val="150000"/>
              </a:lnSpc>
              <a:spcAft>
                <a:spcPts val="800"/>
              </a:spcAft>
            </a:pP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楚辞</a:t>
            </a: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离骚</a:t>
            </a: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前望舒使先驱兮，后飞廉使奔属”</a:t>
            </a:r>
            <a:endParaRPr lang="en-GB" altLang="zh-CN" sz="1600" i="1" dirty="0">
              <a:latin typeface="Calibri" panose="020F0502020204030204" pitchFamily="34" charset="0"/>
              <a:cs typeface="Times New Roman" panose="02020603050405020304" pitchFamily="18" charset="0"/>
            </a:endParaRPr>
          </a:p>
          <a:p>
            <a:pPr>
              <a:lnSpc>
                <a:spcPct val="150000"/>
              </a:lnSpc>
              <a:spcAft>
                <a:spcPts val="800"/>
              </a:spcAft>
            </a:pP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楚辞</a:t>
            </a: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天问</a:t>
            </a:r>
            <a:r>
              <a:rPr lang="en-US" altLang="zh-CN" sz="1600" i="1" dirty="0">
                <a:latin typeface="Calibri" panose="020F0502020204030204" pitchFamily="34" charset="0"/>
                <a:cs typeface="Times New Roman" panose="02020603050405020304" pitchFamily="18" charset="0"/>
              </a:rPr>
              <a:t>》“</a:t>
            </a:r>
            <a:r>
              <a:rPr lang="zh-CN" altLang="en-US" sz="1600" i="1" dirty="0">
                <a:latin typeface="Calibri" panose="020F0502020204030204" pitchFamily="34" charset="0"/>
                <a:cs typeface="Times New Roman" panose="02020603050405020304" pitchFamily="18" charset="0"/>
              </a:rPr>
              <a:t>萍号起雨，何以兴之？”</a:t>
            </a:r>
            <a:endParaRPr lang="en-GB" altLang="zh-CN" sz="1600" i="1" dirty="0">
              <a:latin typeface="Calibri" panose="020F0502020204030204" pitchFamily="34" charset="0"/>
              <a:cs typeface="Times New Roman" panose="02020603050405020304" pitchFamily="18" charset="0"/>
            </a:endParaRPr>
          </a:p>
          <a:p>
            <a:pPr>
              <a:lnSpc>
                <a:spcPct val="150000"/>
              </a:lnSpc>
              <a:spcAft>
                <a:spcPts val="800"/>
              </a:spcAft>
            </a:pPr>
            <a:r>
              <a:rPr lang="zh-CN" altLang="en-US" dirty="0">
                <a:latin typeface="Calibri" panose="020F0502020204030204" pitchFamily="34" charset="0"/>
                <a:cs typeface="Times New Roman" panose="02020603050405020304" pitchFamily="18" charset="0"/>
              </a:rPr>
              <a:t>主角：沉默寡言的苗族服饰少女，拥有可以与蕴灵之刃沟通的能力；身世背景和过往都是等待解开的谜题；</a:t>
            </a:r>
            <a:endParaRPr lang="en-GB" altLang="zh-CN" dirty="0">
              <a:latin typeface="Calibri" panose="020F0502020204030204" pitchFamily="34" charset="0"/>
              <a:cs typeface="Times New Roman" panose="02020603050405020304" pitchFamily="18" charset="0"/>
            </a:endParaRPr>
          </a:p>
          <a:p>
            <a:pPr>
              <a:lnSpc>
                <a:spcPct val="150000"/>
              </a:lnSpc>
              <a:spcAft>
                <a:spcPts val="800"/>
              </a:spcAft>
            </a:pPr>
            <a:r>
              <a:rPr lang="zh-CN" altLang="en-US" dirty="0">
                <a:latin typeface="Calibri" panose="020F0502020204030204" pitchFamily="34" charset="0"/>
                <a:cs typeface="Times New Roman" panose="02020603050405020304" pitchFamily="18" charset="0"/>
              </a:rPr>
              <a:t>姜尤，飞廉，萍翳是三把蕴灵之刃，本源同生却性格各异以及主角会在旅程中揭开三把灵刃背后的故事</a:t>
            </a:r>
            <a:endParaRPr lang="en-GB" dirty="0">
              <a:latin typeface="Calibri" panose="020F0502020204030204" pitchFamily="34" charset="0"/>
              <a:ea typeface="等线" panose="02010600030101010101" pitchFamily="2" charset="-122"/>
              <a:cs typeface="Times New Roman" panose="02020603050405020304" pitchFamily="18" charset="0"/>
            </a:endParaRPr>
          </a:p>
        </p:txBody>
      </p:sp>
      <p:pic>
        <p:nvPicPr>
          <p:cNvPr id="8" name="Picture 7" descr="A group of people wearing costumes&#10;&#10;Description automatically generated">
            <a:extLst>
              <a:ext uri="{FF2B5EF4-FFF2-40B4-BE49-F238E27FC236}">
                <a16:creationId xmlns:a16="http://schemas.microsoft.com/office/drawing/2014/main" id="{EB9465F2-A420-4284-BEAA-3432C719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560" y="375880"/>
            <a:ext cx="5508440" cy="3632094"/>
          </a:xfrm>
          <a:prstGeom prst="rect">
            <a:avLst/>
          </a:prstGeom>
        </p:spPr>
      </p:pic>
      <p:pic>
        <p:nvPicPr>
          <p:cNvPr id="16" name="Picture 15">
            <a:extLst>
              <a:ext uri="{FF2B5EF4-FFF2-40B4-BE49-F238E27FC236}">
                <a16:creationId xmlns:a16="http://schemas.microsoft.com/office/drawing/2014/main" id="{75583ED8-3680-4827-8D20-FC41BF6A131D}"/>
              </a:ext>
            </a:extLst>
          </p:cNvPr>
          <p:cNvPicPr>
            <a:picLocks noChangeAspect="1"/>
          </p:cNvPicPr>
          <p:nvPr/>
        </p:nvPicPr>
        <p:blipFill rotWithShape="1">
          <a:blip r:embed="rId3">
            <a:extLst>
              <a:ext uri="{28A0092B-C50C-407E-A947-70E740481C1C}">
                <a14:useLocalDpi xmlns:a14="http://schemas.microsoft.com/office/drawing/2010/main" val="0"/>
              </a:ext>
            </a:extLst>
          </a:blip>
          <a:srcRect t="60069"/>
          <a:stretch/>
        </p:blipFill>
        <p:spPr>
          <a:xfrm>
            <a:off x="7305093" y="3797708"/>
            <a:ext cx="5121142" cy="2738486"/>
          </a:xfrm>
          <a:prstGeom prst="rect">
            <a:avLst/>
          </a:prstGeom>
        </p:spPr>
      </p:pic>
    </p:spTree>
    <p:extLst>
      <p:ext uri="{BB962C8B-B14F-4D97-AF65-F5344CB8AC3E}">
        <p14:creationId xmlns:p14="http://schemas.microsoft.com/office/powerpoint/2010/main" val="282928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7">
            <a:extLst>
              <a:ext uri="{FF2B5EF4-FFF2-40B4-BE49-F238E27FC236}">
                <a16:creationId xmlns:a16="http://schemas.microsoft.com/office/drawing/2014/main" id="{12210019-F44E-4807-B1D2-B23FD38C5353}"/>
              </a:ext>
            </a:extLst>
          </p:cNvPr>
          <p:cNvPicPr>
            <a:picLocks noChangeAspect="1"/>
          </p:cNvPicPr>
          <p:nvPr/>
        </p:nvPicPr>
        <p:blipFill rotWithShape="1">
          <a:blip r:embed="rId2">
            <a:alphaModFix/>
          </a:blip>
          <a:srcRect r="6496" b="-4"/>
          <a:stretch/>
        </p:blipFill>
        <p:spPr>
          <a:xfrm>
            <a:off x="3125968" y="2527222"/>
            <a:ext cx="3316388" cy="3316386"/>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图片 3">
            <a:extLst>
              <a:ext uri="{FF2B5EF4-FFF2-40B4-BE49-F238E27FC236}">
                <a16:creationId xmlns:a16="http://schemas.microsoft.com/office/drawing/2014/main" id="{129BBD7C-D7A5-443A-ADC3-AC97F7335E27}"/>
              </a:ext>
            </a:extLst>
          </p:cNvPr>
          <p:cNvPicPr>
            <a:picLocks noChangeAspect="1"/>
          </p:cNvPicPr>
          <p:nvPr/>
        </p:nvPicPr>
        <p:blipFill rotWithShape="1">
          <a:blip r:embed="rId3">
            <a:alphaModFix/>
          </a:blip>
          <a:srcRect l="12533" r="20987" b="-3"/>
          <a:stretch/>
        </p:blipFill>
        <p:spPr>
          <a:xfrm>
            <a:off x="1" y="1"/>
            <a:ext cx="4443799" cy="3776782"/>
          </a:xfrm>
          <a:custGeom>
            <a:avLst/>
            <a:gdLst>
              <a:gd name="connsiteX0" fmla="*/ 0 w 4443799"/>
              <a:gd name="connsiteY0" fmla="*/ 0 h 3776782"/>
              <a:gd name="connsiteX1" fmla="*/ 4164578 w 4443799"/>
              <a:gd name="connsiteY1" fmla="*/ 0 h 3776782"/>
              <a:gd name="connsiteX2" fmla="*/ 4238884 w 4443799"/>
              <a:gd name="connsiteY2" fmla="*/ 154250 h 3776782"/>
              <a:gd name="connsiteX3" fmla="*/ 4443799 w 4443799"/>
              <a:gd name="connsiteY3" fmla="*/ 1169228 h 3776782"/>
              <a:gd name="connsiteX4" fmla="*/ 1836244 w 4443799"/>
              <a:gd name="connsiteY4" fmla="*/ 3776782 h 3776782"/>
              <a:gd name="connsiteX5" fmla="*/ 177598 w 4443799"/>
              <a:gd name="connsiteY5" fmla="*/ 3181344 h 3776782"/>
              <a:gd name="connsiteX6" fmla="*/ 0 w 4443799"/>
              <a:gd name="connsiteY6" fmla="*/ 3019932 h 377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6" name="图片 5">
            <a:extLst>
              <a:ext uri="{FF2B5EF4-FFF2-40B4-BE49-F238E27FC236}">
                <a16:creationId xmlns:a16="http://schemas.microsoft.com/office/drawing/2014/main" id="{7D95C61B-DD1C-4A19-90C7-CE914FB401E6}"/>
              </a:ext>
            </a:extLst>
          </p:cNvPr>
          <p:cNvPicPr>
            <a:picLocks noChangeAspect="1"/>
          </p:cNvPicPr>
          <p:nvPr/>
        </p:nvPicPr>
        <p:blipFill rotWithShape="1">
          <a:blip r:embed="rId4">
            <a:alphaModFix/>
          </a:blip>
          <a:srcRect l="4662"/>
          <a:stretch/>
        </p:blipFill>
        <p:spPr>
          <a:xfrm>
            <a:off x="20" y="3917273"/>
            <a:ext cx="3440566" cy="2950205"/>
          </a:xfrm>
          <a:custGeom>
            <a:avLst/>
            <a:gdLst>
              <a:gd name="connsiteX0" fmla="*/ 1539166 w 3440586"/>
              <a:gd name="connsiteY0" fmla="*/ 0 h 2950205"/>
              <a:gd name="connsiteX1" fmla="*/ 3440586 w 3440586"/>
              <a:gd name="connsiteY1" fmla="*/ 1901419 h 2950205"/>
              <a:gd name="connsiteX2" fmla="*/ 3211095 w 3440586"/>
              <a:gd name="connsiteY2" fmla="*/ 2807749 h 2950205"/>
              <a:gd name="connsiteX3" fmla="*/ 3124550 w 3440586"/>
              <a:gd name="connsiteY3" fmla="*/ 2950205 h 2950205"/>
              <a:gd name="connsiteX4" fmla="*/ 0 w 3440586"/>
              <a:gd name="connsiteY4" fmla="*/ 2950205 h 2950205"/>
              <a:gd name="connsiteX5" fmla="*/ 0 w 3440586"/>
              <a:gd name="connsiteY5" fmla="*/ 788141 h 2950205"/>
              <a:gd name="connsiteX6" fmla="*/ 71938 w 3440586"/>
              <a:gd name="connsiteY6" fmla="*/ 691940 h 2950205"/>
              <a:gd name="connsiteX7" fmla="*/ 1539166 w 3440586"/>
              <a:gd name="connsiteY7" fmla="*/ 0 h 295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pic>
        <p:nvPicPr>
          <p:cNvPr id="7" name="Picture 6">
            <a:extLst>
              <a:ext uri="{FF2B5EF4-FFF2-40B4-BE49-F238E27FC236}">
                <a16:creationId xmlns:a16="http://schemas.microsoft.com/office/drawing/2014/main" id="{1113CE0E-3F3E-4399-85ED-09822C937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Google Shape;113;p17">
            <a:extLst>
              <a:ext uri="{FF2B5EF4-FFF2-40B4-BE49-F238E27FC236}">
                <a16:creationId xmlns:a16="http://schemas.microsoft.com/office/drawing/2014/main" id="{F4C9CF00-A6CF-4DB3-95A4-65B4FBDC2BEC}"/>
              </a:ext>
            </a:extLst>
          </p:cNvPr>
          <p:cNvSpPr txBox="1"/>
          <p:nvPr/>
        </p:nvSpPr>
        <p:spPr>
          <a:xfrm>
            <a:off x="6734684" y="592843"/>
            <a:ext cx="4333814" cy="1454051"/>
          </a:xfrm>
          <a:prstGeom prst="rect">
            <a:avLst/>
          </a:prstGeom>
        </p:spPr>
        <p:txBody>
          <a:bodyPr spcFirstLastPara="1" vert="horz" lIns="91440" tIns="45720" rIns="91440" bIns="45720" rtlCol="0" anchor="ctr" anchorCtr="0">
            <a:normAutofit/>
          </a:bodyPr>
          <a:lstStyle/>
          <a:p>
            <a:pPr marL="0" marR="0" lvl="0" indent="0" fontAlgn="auto">
              <a:spcBef>
                <a:spcPct val="0"/>
              </a:spcBef>
              <a:spcAft>
                <a:spcPts val="600"/>
              </a:spcAft>
              <a:buClr>
                <a:srgbClr val="000000"/>
              </a:buClr>
              <a:buSzTx/>
              <a:tabLst/>
              <a:defRPr/>
            </a:pPr>
            <a:r>
              <a:rPr lang="zh-CN" altLang="en-US" sz="3200" kern="1200" dirty="0">
                <a:latin typeface="+mn-ea"/>
                <a:cs typeface="Calibri" panose="020F0502020204030204" pitchFamily="34" charset="0"/>
                <a:sym typeface="Calibri"/>
              </a:rPr>
              <a:t>游戏美术</a:t>
            </a:r>
            <a:r>
              <a:rPr kumimoji="0" lang="zh-CN" altLang="en-US" sz="3200" u="none" strike="noStrike" kern="1200" cap="none" spc="0" normalizeH="0" baseline="0" noProof="0" dirty="0">
                <a:ln>
                  <a:noFill/>
                </a:ln>
                <a:effectLst/>
                <a:uLnTx/>
                <a:uFillTx/>
                <a:latin typeface="+mn-ea"/>
                <a:cs typeface="Calibri" panose="020F0502020204030204" pitchFamily="34" charset="0"/>
                <a:sym typeface="Calibri"/>
              </a:rPr>
              <a:t>的文化传承与创新：</a:t>
            </a:r>
            <a:endParaRPr kumimoji="0" lang="en-US" sz="3200" u="none" strike="noStrike" kern="1200" cap="none" spc="0" normalizeH="0" baseline="0" noProof="0" dirty="0">
              <a:ln>
                <a:noFill/>
              </a:ln>
              <a:effectLst/>
              <a:uLnTx/>
              <a:uFillTx/>
              <a:latin typeface="+mn-ea"/>
              <a:cs typeface="Calibri" panose="020F0502020204030204" pitchFamily="34" charset="0"/>
              <a:sym typeface="Calibri"/>
            </a:endParaRPr>
          </a:p>
        </p:txBody>
      </p:sp>
      <p:sp>
        <p:nvSpPr>
          <p:cNvPr id="9" name="Google Shape;114;p17">
            <a:extLst>
              <a:ext uri="{FF2B5EF4-FFF2-40B4-BE49-F238E27FC236}">
                <a16:creationId xmlns:a16="http://schemas.microsoft.com/office/drawing/2014/main" id="{4FC57F87-0496-4931-86AF-E7C2D036736B}"/>
              </a:ext>
            </a:extLst>
          </p:cNvPr>
          <p:cNvSpPr txBox="1"/>
          <p:nvPr/>
        </p:nvSpPr>
        <p:spPr>
          <a:xfrm>
            <a:off x="6734684" y="2421682"/>
            <a:ext cx="4333468" cy="3639289"/>
          </a:xfrm>
          <a:prstGeom prst="rect">
            <a:avLst/>
          </a:prstGeom>
        </p:spPr>
        <p:txBody>
          <a:bodyPr spcFirstLastPara="1" vert="horz" lIns="91440" tIns="45720" rIns="91440" bIns="45720" rtlCol="0" anchor="ctr" anchorCtr="0">
            <a:noAutofit/>
          </a:bodyPr>
          <a:lstStyle/>
          <a:p>
            <a:pPr lvl="0">
              <a:spcAft>
                <a:spcPts val="600"/>
              </a:spcAft>
            </a:pPr>
            <a:r>
              <a:rPr lang="zh-CN" altLang="en-US" kern="1200" dirty="0">
                <a:latin typeface="+mn-ea"/>
                <a:cs typeface="+mn-cs"/>
                <a:sym typeface="Calibri"/>
              </a:rPr>
              <a:t>       中国少数民族的神话，服饰，艺术，是宝贵的非物质文化遗产。</a:t>
            </a:r>
            <a:endParaRPr lang="en-US" altLang="zh-CN" kern="1200" dirty="0">
              <a:latin typeface="+mn-ea"/>
              <a:cs typeface="+mn-cs"/>
              <a:sym typeface="Calibri"/>
            </a:endParaRPr>
          </a:p>
          <a:p>
            <a:pPr lvl="0">
              <a:spcAft>
                <a:spcPts val="600"/>
              </a:spcAft>
            </a:pPr>
            <a:r>
              <a:rPr lang="zh-CN" altLang="en-US" kern="1200" dirty="0">
                <a:latin typeface="+mn-ea"/>
                <a:cs typeface="+mn-cs"/>
                <a:sym typeface="Calibri"/>
              </a:rPr>
              <a:t>       中国有几千年悠久的历史文明，苗族作为中国最古老的民族是</a:t>
            </a:r>
            <a:r>
              <a:rPr lang="en-US" altLang="zh-CN" kern="1200" dirty="0">
                <a:latin typeface="+mn-ea"/>
                <a:cs typeface="+mn-cs"/>
                <a:sym typeface="Calibri"/>
              </a:rPr>
              <a:t>56</a:t>
            </a:r>
            <a:r>
              <a:rPr lang="zh-CN" altLang="en-US" kern="1200" dirty="0">
                <a:latin typeface="+mn-ea"/>
                <a:cs typeface="+mn-cs"/>
                <a:sym typeface="Calibri"/>
              </a:rPr>
              <a:t>个民族其中之一，创造了其独特而灿烂的文明。</a:t>
            </a:r>
            <a:endParaRPr lang="en-US" altLang="zh-CN" kern="1200" dirty="0">
              <a:latin typeface="+mn-ea"/>
              <a:cs typeface="+mn-cs"/>
              <a:sym typeface="Calibri"/>
            </a:endParaRPr>
          </a:p>
          <a:p>
            <a:pPr marL="400050" lvl="0" indent="-285750">
              <a:spcAft>
                <a:spcPts val="600"/>
              </a:spcAft>
              <a:buFont typeface="Arial" panose="020B0604020202020204" pitchFamily="34" charset="0"/>
              <a:buChar char="•"/>
            </a:pPr>
            <a:r>
              <a:rPr lang="zh-CN" altLang="en-US" kern="1200" dirty="0">
                <a:latin typeface="+mn-ea"/>
                <a:cs typeface="+mn-cs"/>
                <a:sym typeface="Calibri"/>
              </a:rPr>
              <a:t>苗族的服饰，花样繁多，刺绣</a:t>
            </a:r>
            <a:r>
              <a:rPr lang="en-US" altLang="zh-CN" kern="1200" dirty="0">
                <a:latin typeface="+mn-ea"/>
                <a:cs typeface="+mn-cs"/>
                <a:sym typeface="Calibri"/>
              </a:rPr>
              <a:t>/</a:t>
            </a:r>
            <a:r>
              <a:rPr lang="zh-CN" altLang="en-US" kern="1200" dirty="0">
                <a:latin typeface="+mn-ea"/>
                <a:cs typeface="+mn-cs"/>
                <a:sym typeface="Calibri"/>
              </a:rPr>
              <a:t>银饰创造力独特的民族文化美学。</a:t>
            </a:r>
            <a:endParaRPr lang="en-US" altLang="zh-CN" kern="1200" dirty="0">
              <a:latin typeface="+mn-ea"/>
              <a:cs typeface="+mn-cs"/>
              <a:sym typeface="Calibri"/>
            </a:endParaRPr>
          </a:p>
          <a:p>
            <a:pPr marL="400050" lvl="0" indent="-285750">
              <a:spcAft>
                <a:spcPts val="600"/>
              </a:spcAft>
              <a:buFont typeface="Arial" panose="020B0604020202020204" pitchFamily="34" charset="0"/>
              <a:buChar char="•"/>
            </a:pPr>
            <a:r>
              <a:rPr lang="zh-CN" altLang="en-US" kern="1200" dirty="0">
                <a:latin typeface="+mn-ea"/>
                <a:cs typeface="+mn-cs"/>
                <a:sym typeface="Calibri"/>
              </a:rPr>
              <a:t>苗族的吊脚楼等建筑极具特色。这些充满想象力的，民族艺术具有深远的文化内涵和辨识度的艺术风格。</a:t>
            </a:r>
            <a:endParaRPr lang="en-US" altLang="zh-CN" kern="1200" dirty="0">
              <a:latin typeface="+mn-ea"/>
              <a:cs typeface="+mn-cs"/>
              <a:sym typeface="Calibri"/>
            </a:endParaRPr>
          </a:p>
          <a:p>
            <a:pPr marL="400050" indent="-285750">
              <a:spcAft>
                <a:spcPts val="600"/>
              </a:spcAft>
              <a:buFont typeface="Arial" panose="020B0604020202020204" pitchFamily="34" charset="0"/>
              <a:buChar char="•"/>
            </a:pPr>
            <a:r>
              <a:rPr lang="zh-CN" altLang="en-US" kern="1200" dirty="0">
                <a:latin typeface="+mn-ea"/>
                <a:cs typeface="+mn-cs"/>
              </a:rPr>
              <a:t>游戏作为第九艺术，是更具时代感的载体，能够以一种崭新的形式进行文化传承。</a:t>
            </a:r>
            <a:endParaRPr lang="en-US" altLang="zh-CN" kern="1200" dirty="0">
              <a:latin typeface="+mn-ea"/>
              <a:cs typeface="+mn-cs"/>
            </a:endParaRPr>
          </a:p>
          <a:p>
            <a:pPr marL="342900" lvl="0" indent="-228600">
              <a:spcAft>
                <a:spcPts val="600"/>
              </a:spcAft>
              <a:buFont typeface="Arial" panose="020B0604020202020204" pitchFamily="34" charset="0"/>
              <a:buChar char="•"/>
            </a:pPr>
            <a:endParaRPr kumimoji="0" lang="en-US" u="none" strike="noStrike" kern="1200" cap="none" spc="0" normalizeH="0" baseline="0" noProof="0" dirty="0">
              <a:ln>
                <a:noFill/>
              </a:ln>
              <a:effectLst/>
              <a:uLnTx/>
              <a:uFillTx/>
              <a:latin typeface="+mn-ea"/>
              <a:cs typeface="+mn-cs"/>
              <a:sym typeface="Calibri"/>
            </a:endParaRPr>
          </a:p>
        </p:txBody>
      </p:sp>
    </p:spTree>
    <p:extLst>
      <p:ext uri="{BB962C8B-B14F-4D97-AF65-F5344CB8AC3E}">
        <p14:creationId xmlns:p14="http://schemas.microsoft.com/office/powerpoint/2010/main" val="344064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1D2EC-3855-4C10-8ECD-4B3359147686}"/>
              </a:ext>
            </a:extLst>
          </p:cNvPr>
          <p:cNvSpPr txBox="1"/>
          <p:nvPr/>
        </p:nvSpPr>
        <p:spPr>
          <a:xfrm>
            <a:off x="611727" y="829660"/>
            <a:ext cx="2970685" cy="461665"/>
          </a:xfrm>
          <a:prstGeom prst="rect">
            <a:avLst/>
          </a:prstGeom>
          <a:noFill/>
        </p:spPr>
        <p:txBody>
          <a:bodyPr wrap="none" rtlCol="0">
            <a:spAutoFit/>
          </a:bodyPr>
          <a:lstStyle/>
          <a:p>
            <a:r>
              <a:rPr lang="zh-CN" altLang="en-US" sz="2400" dirty="0">
                <a:latin typeface="+mn-ea"/>
              </a:rPr>
              <a:t>游戏机制介绍 </a:t>
            </a:r>
            <a:r>
              <a:rPr lang="en-US" altLang="zh-CN" sz="2400" dirty="0">
                <a:latin typeface="+mn-ea"/>
              </a:rPr>
              <a:t>– </a:t>
            </a:r>
            <a:r>
              <a:rPr lang="zh-CN" altLang="en-US" sz="2400" dirty="0">
                <a:latin typeface="+mn-ea"/>
              </a:rPr>
              <a:t>战斗</a:t>
            </a:r>
            <a:endParaRPr lang="en-GB" sz="2400" dirty="0">
              <a:latin typeface="+mn-ea"/>
            </a:endParaRPr>
          </a:p>
        </p:txBody>
      </p:sp>
      <p:sp>
        <p:nvSpPr>
          <p:cNvPr id="2" name="Rectangle 1">
            <a:extLst>
              <a:ext uri="{FF2B5EF4-FFF2-40B4-BE49-F238E27FC236}">
                <a16:creationId xmlns:a16="http://schemas.microsoft.com/office/drawing/2014/main" id="{9374FAEE-F1F9-482D-8D73-A6A71D159690}"/>
              </a:ext>
            </a:extLst>
          </p:cNvPr>
          <p:cNvSpPr/>
          <p:nvPr/>
        </p:nvSpPr>
        <p:spPr>
          <a:xfrm>
            <a:off x="611727" y="1950184"/>
            <a:ext cx="5107620" cy="3139321"/>
          </a:xfrm>
          <a:prstGeom prst="rect">
            <a:avLst/>
          </a:prstGeom>
        </p:spPr>
        <p:txBody>
          <a:bodyPr wrap="square">
            <a:spAutoFit/>
          </a:bodyPr>
          <a:lstStyle/>
          <a:p>
            <a:r>
              <a:rPr lang="zh-CN" altLang="en-US" b="1" dirty="0">
                <a:latin typeface="等线" panose="02010600030101010101" pitchFamily="2" charset="-122"/>
              </a:rPr>
              <a:t>找准时机操控角色躲避至有利位置，可以化风险为收益，打出更多的连击：</a:t>
            </a:r>
          </a:p>
          <a:p>
            <a:endParaRPr lang="zh-CN" altLang="en-US" b="1" dirty="0">
              <a:latin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rPr>
              <a:t>角色跳跃后上冲刺躲避怪物下劈，到达空中的有利位置</a:t>
            </a:r>
          </a:p>
          <a:p>
            <a:pPr marL="285750" indent="-285750">
              <a:buFont typeface="Arial" panose="020B0604020202020204" pitchFamily="34" charset="0"/>
              <a:buChar char="•"/>
            </a:pPr>
            <a:endParaRPr lang="zh-CN" altLang="en-US" dirty="0">
              <a:latin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rPr>
              <a:t>角色这个位置向左下角发射三把飞刀，它们可以连续命中</a:t>
            </a:r>
          </a:p>
          <a:p>
            <a:pPr marL="285750" indent="-285750">
              <a:buFont typeface="Arial" panose="020B0604020202020204" pitchFamily="34" charset="0"/>
              <a:buChar char="•"/>
            </a:pPr>
            <a:endParaRPr lang="zh-CN" altLang="en-US" dirty="0">
              <a:latin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rPr>
              <a:t>怪物三处弱点稍稍下落之后，在此处的近战攻击可以击中怪物的另外三处弱点，追加连击</a:t>
            </a:r>
          </a:p>
        </p:txBody>
      </p:sp>
      <p:pic>
        <p:nvPicPr>
          <p:cNvPr id="5" name="Picture 4" descr="A drawing of a person&#10;&#10;Description automatically generated">
            <a:extLst>
              <a:ext uri="{FF2B5EF4-FFF2-40B4-BE49-F238E27FC236}">
                <a16:creationId xmlns:a16="http://schemas.microsoft.com/office/drawing/2014/main" id="{553746C1-F2B0-4BD7-A83C-5115DBEBF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347" y="1859340"/>
            <a:ext cx="6371837" cy="3139320"/>
          </a:xfrm>
          <a:prstGeom prst="rect">
            <a:avLst/>
          </a:prstGeom>
        </p:spPr>
      </p:pic>
      <p:pic>
        <p:nvPicPr>
          <p:cNvPr id="6" name="Picture 5">
            <a:extLst>
              <a:ext uri="{FF2B5EF4-FFF2-40B4-BE49-F238E27FC236}">
                <a16:creationId xmlns:a16="http://schemas.microsoft.com/office/drawing/2014/main" id="{DF4D868E-CE2C-4348-A702-3ED8DA3551C6}"/>
              </a:ext>
            </a:extLst>
          </p:cNvPr>
          <p:cNvPicPr>
            <a:picLocks noChangeAspect="1"/>
          </p:cNvPicPr>
          <p:nvPr/>
        </p:nvPicPr>
        <p:blipFill rotWithShape="1">
          <a:blip r:embed="rId3"/>
          <a:srcRect l="34972" t="21640"/>
          <a:stretch/>
        </p:blipFill>
        <p:spPr>
          <a:xfrm>
            <a:off x="5719347" y="5150636"/>
            <a:ext cx="6472653" cy="186596"/>
          </a:xfrm>
          <a:prstGeom prst="rect">
            <a:avLst/>
          </a:prstGeom>
        </p:spPr>
      </p:pic>
      <p:sp>
        <p:nvSpPr>
          <p:cNvPr id="7" name="TextBox 6">
            <a:extLst>
              <a:ext uri="{FF2B5EF4-FFF2-40B4-BE49-F238E27FC236}">
                <a16:creationId xmlns:a16="http://schemas.microsoft.com/office/drawing/2014/main" id="{1970CF57-0790-482E-99C2-0819FFC9BA64}"/>
              </a:ext>
            </a:extLst>
          </p:cNvPr>
          <p:cNvSpPr txBox="1"/>
          <p:nvPr/>
        </p:nvSpPr>
        <p:spPr>
          <a:xfrm>
            <a:off x="8035389" y="1029715"/>
            <a:ext cx="2339102" cy="523220"/>
          </a:xfrm>
          <a:prstGeom prst="rect">
            <a:avLst/>
          </a:prstGeom>
          <a:noFill/>
        </p:spPr>
        <p:txBody>
          <a:bodyPr wrap="none" rtlCol="0">
            <a:spAutoFit/>
          </a:bodyPr>
          <a:lstStyle/>
          <a:p>
            <a:r>
              <a:rPr lang="zh-CN" altLang="en-US" sz="2800" dirty="0">
                <a:latin typeface="+mn-ea"/>
              </a:rPr>
              <a:t>动作拆解演示</a:t>
            </a:r>
            <a:endParaRPr lang="en-GB" sz="2800" dirty="0">
              <a:latin typeface="+mn-ea"/>
            </a:endParaRPr>
          </a:p>
        </p:txBody>
      </p:sp>
    </p:spTree>
    <p:extLst>
      <p:ext uri="{BB962C8B-B14F-4D97-AF65-F5344CB8AC3E}">
        <p14:creationId xmlns:p14="http://schemas.microsoft.com/office/powerpoint/2010/main" val="4256741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1D2EC-3855-4C10-8ECD-4B3359147686}"/>
              </a:ext>
            </a:extLst>
          </p:cNvPr>
          <p:cNvSpPr txBox="1"/>
          <p:nvPr/>
        </p:nvSpPr>
        <p:spPr>
          <a:xfrm>
            <a:off x="611269" y="876330"/>
            <a:ext cx="4509568" cy="461665"/>
          </a:xfrm>
          <a:prstGeom prst="rect">
            <a:avLst/>
          </a:prstGeom>
          <a:noFill/>
        </p:spPr>
        <p:txBody>
          <a:bodyPr wrap="none" rtlCol="0">
            <a:spAutoFit/>
          </a:bodyPr>
          <a:lstStyle/>
          <a:p>
            <a:r>
              <a:rPr lang="zh-CN" altLang="en-US" sz="2400" dirty="0">
                <a:latin typeface="+mn-ea"/>
              </a:rPr>
              <a:t>游戏机制介绍 </a:t>
            </a:r>
            <a:r>
              <a:rPr lang="en-US" altLang="zh-CN" sz="2400" dirty="0">
                <a:latin typeface="+mn-ea"/>
              </a:rPr>
              <a:t>– </a:t>
            </a:r>
            <a:r>
              <a:rPr lang="zh-CN" altLang="en-US" sz="2400" dirty="0">
                <a:latin typeface="+mn-ea"/>
              </a:rPr>
              <a:t>武器与环境交互</a:t>
            </a:r>
            <a:endParaRPr lang="en-GB" sz="2400" dirty="0">
              <a:latin typeface="+mn-ea"/>
            </a:endParaRPr>
          </a:p>
        </p:txBody>
      </p:sp>
      <p:sp>
        <p:nvSpPr>
          <p:cNvPr id="2" name="Rectangle 1">
            <a:extLst>
              <a:ext uri="{FF2B5EF4-FFF2-40B4-BE49-F238E27FC236}">
                <a16:creationId xmlns:a16="http://schemas.microsoft.com/office/drawing/2014/main" id="{9374FAEE-F1F9-482D-8D73-A6A71D159690}"/>
              </a:ext>
            </a:extLst>
          </p:cNvPr>
          <p:cNvSpPr/>
          <p:nvPr/>
        </p:nvSpPr>
        <p:spPr>
          <a:xfrm>
            <a:off x="988380" y="2311637"/>
            <a:ext cx="5107620" cy="2231508"/>
          </a:xfrm>
          <a:prstGeom prst="rect">
            <a:avLst/>
          </a:prstGeom>
        </p:spPr>
        <p:txBody>
          <a:bodyPr wrap="square">
            <a:spAutoFit/>
          </a:bodyPr>
          <a:lstStyle/>
          <a:p>
            <a:r>
              <a:rPr lang="zh-CN" altLang="en-US" b="1" dirty="0">
                <a:latin typeface="等线" panose="02010600030101010101" pitchFamily="2" charset="-122"/>
              </a:rPr>
              <a:t>提前发射飞刀到交互点，再次收回飞刀让角色借力跳跃，以此形成跳跃挑战：</a:t>
            </a:r>
            <a:endParaRPr lang="en-GB" altLang="zh-CN" b="1" dirty="0">
              <a:latin typeface="等线" panose="02010600030101010101" pitchFamily="2" charset="-122"/>
            </a:endParaRPr>
          </a:p>
          <a:p>
            <a:pPr marL="285750" indent="-285750">
              <a:lnSpc>
                <a:spcPct val="200000"/>
              </a:lnSpc>
              <a:buFont typeface="Arial" panose="020B0604020202020204" pitchFamily="34" charset="0"/>
              <a:buChar char="•"/>
            </a:pPr>
            <a:r>
              <a:rPr lang="zh-CN" altLang="en-US" dirty="0">
                <a:latin typeface="等线" panose="02010600030101010101" pitchFamily="2" charset="-122"/>
              </a:rPr>
              <a:t>角色先分别发射三把飞刀到三个交互点</a:t>
            </a:r>
            <a:endParaRPr lang="en-GB" altLang="zh-CN" dirty="0">
              <a:latin typeface="等线" panose="02010600030101010101" pitchFamily="2" charset="-122"/>
            </a:endParaRPr>
          </a:p>
          <a:p>
            <a:pPr marL="285750" indent="-285750">
              <a:lnSpc>
                <a:spcPct val="200000"/>
              </a:lnSpc>
              <a:buFont typeface="Arial" panose="020B0604020202020204" pitchFamily="34" charset="0"/>
              <a:buChar char="•"/>
            </a:pPr>
            <a:r>
              <a:rPr lang="zh-CN" altLang="en-US" dirty="0">
                <a:latin typeface="等线" panose="02010600030101010101" pitchFamily="2" charset="-122"/>
              </a:rPr>
              <a:t>角色依次收回飞刀，形成额外跳跃</a:t>
            </a:r>
            <a:endParaRPr lang="en-GB" altLang="zh-CN" dirty="0">
              <a:latin typeface="等线" panose="02010600030101010101" pitchFamily="2" charset="-122"/>
            </a:endParaRPr>
          </a:p>
          <a:p>
            <a:pPr marL="285750" indent="-285750">
              <a:lnSpc>
                <a:spcPct val="200000"/>
              </a:lnSpc>
              <a:buFont typeface="Arial" panose="020B0604020202020204" pitchFamily="34" charset="0"/>
              <a:buChar char="•"/>
            </a:pPr>
            <a:r>
              <a:rPr lang="zh-CN" altLang="en-US" dirty="0">
                <a:latin typeface="等线" panose="02010600030101010101" pitchFamily="2" charset="-122"/>
              </a:rPr>
              <a:t>三次额外跳跃后越过鸿沟，到达对岸</a:t>
            </a:r>
          </a:p>
        </p:txBody>
      </p:sp>
      <p:pic>
        <p:nvPicPr>
          <p:cNvPr id="5" name="Picture 4">
            <a:extLst>
              <a:ext uri="{FF2B5EF4-FFF2-40B4-BE49-F238E27FC236}">
                <a16:creationId xmlns:a16="http://schemas.microsoft.com/office/drawing/2014/main" id="{91A82A42-567B-44C7-B7C1-DBB5FF478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468" y="1478384"/>
            <a:ext cx="6131493" cy="3901232"/>
          </a:xfrm>
          <a:prstGeom prst="rect">
            <a:avLst/>
          </a:prstGeom>
        </p:spPr>
      </p:pic>
      <p:sp>
        <p:nvSpPr>
          <p:cNvPr id="8" name="TextBox 7">
            <a:extLst>
              <a:ext uri="{FF2B5EF4-FFF2-40B4-BE49-F238E27FC236}">
                <a16:creationId xmlns:a16="http://schemas.microsoft.com/office/drawing/2014/main" id="{C7B2DA4C-F4C5-499B-8C76-14BFCEA9439F}"/>
              </a:ext>
            </a:extLst>
          </p:cNvPr>
          <p:cNvSpPr txBox="1"/>
          <p:nvPr/>
        </p:nvSpPr>
        <p:spPr>
          <a:xfrm>
            <a:off x="8035389" y="1029715"/>
            <a:ext cx="2339102" cy="523220"/>
          </a:xfrm>
          <a:prstGeom prst="rect">
            <a:avLst/>
          </a:prstGeom>
          <a:noFill/>
        </p:spPr>
        <p:txBody>
          <a:bodyPr wrap="none" rtlCol="0">
            <a:spAutoFit/>
          </a:bodyPr>
          <a:lstStyle/>
          <a:p>
            <a:r>
              <a:rPr lang="zh-CN" altLang="en-US" sz="2800" dirty="0">
                <a:latin typeface="+mn-ea"/>
              </a:rPr>
              <a:t>动作拆解演示</a:t>
            </a:r>
            <a:endParaRPr lang="en-GB" sz="2800" dirty="0">
              <a:latin typeface="+mn-ea"/>
            </a:endParaRPr>
          </a:p>
        </p:txBody>
      </p:sp>
    </p:spTree>
    <p:extLst>
      <p:ext uri="{BB962C8B-B14F-4D97-AF65-F5344CB8AC3E}">
        <p14:creationId xmlns:p14="http://schemas.microsoft.com/office/powerpoint/2010/main" val="2866280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556F9A-B8AA-480B-9462-A0D9B7FE84D2}"/>
              </a:ext>
            </a:extLst>
          </p:cNvPr>
          <p:cNvSpPr txBox="1">
            <a:spLocks/>
          </p:cNvSpPr>
          <p:nvPr/>
        </p:nvSpPr>
        <p:spPr>
          <a:xfrm>
            <a:off x="4688199" y="22352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mn-ea"/>
                <a:ea typeface="+mn-ea"/>
              </a:rPr>
              <a:t>谢谢观赏！</a:t>
            </a:r>
            <a:endParaRPr lang="en-GB" dirty="0">
              <a:latin typeface="+mn-ea"/>
              <a:ea typeface="+mn-ea"/>
            </a:endParaRPr>
          </a:p>
        </p:txBody>
      </p:sp>
    </p:spTree>
    <p:extLst>
      <p:ext uri="{BB962C8B-B14F-4D97-AF65-F5344CB8AC3E}">
        <p14:creationId xmlns:p14="http://schemas.microsoft.com/office/powerpoint/2010/main" val="397411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C77C1-5920-4E2F-BA67-6D62EA71E1C0}"/>
              </a:ext>
            </a:extLst>
          </p:cNvPr>
          <p:cNvSpPr txBox="1">
            <a:spLocks/>
          </p:cNvSpPr>
          <p:nvPr/>
        </p:nvSpPr>
        <p:spPr>
          <a:xfrm>
            <a:off x="1714500" y="1684338"/>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a:latin typeface="+mn-ea"/>
                <a:ea typeface="+mn-ea"/>
              </a:rPr>
            </a:br>
            <a:r>
              <a:rPr lang="en-US" altLang="zh-CN" sz="5400">
                <a:latin typeface="+mn-ea"/>
                <a:ea typeface="+mn-ea"/>
              </a:rPr>
              <a:t>Part Ⅰ</a:t>
            </a:r>
            <a:br>
              <a:rPr lang="en-US" altLang="zh-CN" sz="5400">
                <a:latin typeface="+mn-ea"/>
                <a:ea typeface="+mn-ea"/>
              </a:rPr>
            </a:br>
            <a:br>
              <a:rPr lang="en-GB" altLang="zh-CN" sz="5400">
                <a:latin typeface="+mn-ea"/>
                <a:ea typeface="+mn-ea"/>
              </a:rPr>
            </a:br>
            <a:r>
              <a:rPr lang="zh-CN" altLang="en-US" sz="5400">
                <a:latin typeface="+mn-ea"/>
                <a:ea typeface="+mn-ea"/>
              </a:rPr>
              <a:t>中国市场 </a:t>
            </a:r>
            <a:r>
              <a:rPr lang="en-US" altLang="zh-CN" sz="5400">
                <a:latin typeface="+mn-ea"/>
                <a:ea typeface="+mn-ea"/>
              </a:rPr>
              <a:t>| </a:t>
            </a:r>
            <a:r>
              <a:rPr lang="zh-CN" altLang="en-US" sz="5400">
                <a:latin typeface="+mn-ea"/>
                <a:ea typeface="+mn-ea"/>
              </a:rPr>
              <a:t>数据分析</a:t>
            </a:r>
            <a:endParaRPr lang="en-GB" sz="5400" dirty="0">
              <a:latin typeface="+mn-ea"/>
              <a:ea typeface="+mn-ea"/>
            </a:endParaRPr>
          </a:p>
        </p:txBody>
      </p:sp>
    </p:spTree>
    <p:extLst>
      <p:ext uri="{BB962C8B-B14F-4D97-AF65-F5344CB8AC3E}">
        <p14:creationId xmlns:p14="http://schemas.microsoft.com/office/powerpoint/2010/main" val="405841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BD9FCC7-02C5-40D8-8115-8112D1632CC1}"/>
              </a:ext>
            </a:extLst>
          </p:cNvPr>
          <p:cNvGrpSpPr/>
          <p:nvPr/>
        </p:nvGrpSpPr>
        <p:grpSpPr>
          <a:xfrm>
            <a:off x="541537" y="248578"/>
            <a:ext cx="2965140" cy="1677879"/>
            <a:chOff x="541539" y="3"/>
            <a:chExt cx="2965140" cy="1677879"/>
          </a:xfrm>
        </p:grpSpPr>
        <p:sp>
          <p:nvSpPr>
            <p:cNvPr id="4" name="Rectangle 3">
              <a:extLst>
                <a:ext uri="{FF2B5EF4-FFF2-40B4-BE49-F238E27FC236}">
                  <a16:creationId xmlns:a16="http://schemas.microsoft.com/office/drawing/2014/main" id="{0BC7EB44-51FD-4290-920A-568846649D64}"/>
                </a:ext>
              </a:extLst>
            </p:cNvPr>
            <p:cNvSpPr/>
            <p:nvPr/>
          </p:nvSpPr>
          <p:spPr>
            <a:xfrm>
              <a:off x="541539" y="3"/>
              <a:ext cx="2965140" cy="1677879"/>
            </a:xfrm>
            <a:prstGeom prst="rect">
              <a:avLst/>
            </a:prstGeom>
            <a:solidFill>
              <a:schemeClr val="bg1"/>
            </a:solidFill>
            <a:ln w="285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latin typeface="等线 Light" panose="02010600030101010101" pitchFamily="2" charset="-122"/>
                  <a:ea typeface="等线 Light" panose="02010600030101010101" pitchFamily="2" charset="-122"/>
                </a:rPr>
                <a:t>20,000</a:t>
              </a:r>
              <a:r>
                <a:rPr lang="en-GB" sz="3200" dirty="0">
                  <a:solidFill>
                    <a:schemeClr val="tx1"/>
                  </a:solidFill>
                  <a:latin typeface="等线 Light" panose="02010600030101010101" pitchFamily="2" charset="-122"/>
                  <a:ea typeface="等线 Light" panose="02010600030101010101" pitchFamily="2" charset="-122"/>
                </a:rPr>
                <a:t> </a:t>
              </a:r>
              <a:r>
                <a:rPr lang="en-GB" sz="1200" dirty="0">
                  <a:solidFill>
                    <a:schemeClr val="tx1"/>
                  </a:solidFill>
                  <a:latin typeface="等线 Light" panose="02010600030101010101" pitchFamily="2" charset="-122"/>
                  <a:ea typeface="等线 Light" panose="02010600030101010101" pitchFamily="2" charset="-122"/>
                </a:rPr>
                <a:t>(</a:t>
              </a:r>
              <a:r>
                <a:rPr lang="zh-CN" altLang="en-US" sz="1200" dirty="0">
                  <a:solidFill>
                    <a:schemeClr val="tx1"/>
                  </a:solidFill>
                  <a:latin typeface="等线 Light" panose="02010600030101010101" pitchFamily="2" charset="-122"/>
                  <a:ea typeface="等线 Light" panose="02010600030101010101" pitchFamily="2" charset="-122"/>
                </a:rPr>
                <a:t>万人</a:t>
              </a:r>
              <a:r>
                <a:rPr lang="en-GB" sz="1200" dirty="0">
                  <a:solidFill>
                    <a:schemeClr val="tx1"/>
                  </a:solidFill>
                  <a:latin typeface="等线 Light" panose="02010600030101010101" pitchFamily="2" charset="-122"/>
                  <a:ea typeface="等线 Light" panose="02010600030101010101" pitchFamily="2" charset="-122"/>
                </a:rPr>
                <a:t>)</a:t>
              </a:r>
            </a:p>
          </p:txBody>
        </p:sp>
        <p:sp>
          <p:nvSpPr>
            <p:cNvPr id="7" name="TextBox 6">
              <a:extLst>
                <a:ext uri="{FF2B5EF4-FFF2-40B4-BE49-F238E27FC236}">
                  <a16:creationId xmlns:a16="http://schemas.microsoft.com/office/drawing/2014/main" id="{0508C4BD-A55C-4D68-A800-6AB2C29A59FA}"/>
                </a:ext>
              </a:extLst>
            </p:cNvPr>
            <p:cNvSpPr txBox="1"/>
            <p:nvPr/>
          </p:nvSpPr>
          <p:spPr>
            <a:xfrm>
              <a:off x="541539" y="154462"/>
              <a:ext cx="2299318" cy="276999"/>
            </a:xfrm>
            <a:prstGeom prst="rect">
              <a:avLst/>
            </a:prstGeom>
            <a:noFill/>
          </p:spPr>
          <p:txBody>
            <a:bodyPr wrap="square" rtlCol="0">
              <a:spAutoFit/>
            </a:bodyPr>
            <a:lstStyle/>
            <a:p>
              <a:r>
                <a:rPr lang="zh-CN" altLang="en-US" sz="1200" dirty="0">
                  <a:latin typeface="+mn-ea"/>
                </a:rPr>
                <a:t>中国独立游戏用户数量</a:t>
              </a:r>
              <a:r>
                <a:rPr lang="en-GB" altLang="zh-CN" sz="1200" dirty="0">
                  <a:latin typeface="+mn-ea"/>
                </a:rPr>
                <a:t>(2018)</a:t>
              </a:r>
              <a:r>
                <a:rPr lang="zh-CN" altLang="en-US" sz="1200" dirty="0">
                  <a:latin typeface="+mn-ea"/>
                </a:rPr>
                <a:t>：</a:t>
              </a:r>
              <a:endParaRPr lang="en-GB" sz="1200" dirty="0">
                <a:latin typeface="+mn-ea"/>
              </a:endParaRPr>
            </a:p>
          </p:txBody>
        </p:sp>
      </p:grpSp>
      <p:grpSp>
        <p:nvGrpSpPr>
          <p:cNvPr id="9" name="Group 8">
            <a:extLst>
              <a:ext uri="{FF2B5EF4-FFF2-40B4-BE49-F238E27FC236}">
                <a16:creationId xmlns:a16="http://schemas.microsoft.com/office/drawing/2014/main" id="{EFEEB38F-7FC0-4423-90CD-BCFDA9C889EE}"/>
              </a:ext>
            </a:extLst>
          </p:cNvPr>
          <p:cNvGrpSpPr/>
          <p:nvPr/>
        </p:nvGrpSpPr>
        <p:grpSpPr>
          <a:xfrm>
            <a:off x="4218372" y="248577"/>
            <a:ext cx="2965140" cy="1677879"/>
            <a:chOff x="541539" y="3"/>
            <a:chExt cx="2965140" cy="1677879"/>
          </a:xfrm>
        </p:grpSpPr>
        <p:sp>
          <p:nvSpPr>
            <p:cNvPr id="10" name="Rectangle 9">
              <a:extLst>
                <a:ext uri="{FF2B5EF4-FFF2-40B4-BE49-F238E27FC236}">
                  <a16:creationId xmlns:a16="http://schemas.microsoft.com/office/drawing/2014/main" id="{8F9FEC4B-2665-4877-8DEB-A82C684AB6C6}"/>
                </a:ext>
              </a:extLst>
            </p:cNvPr>
            <p:cNvSpPr/>
            <p:nvPr/>
          </p:nvSpPr>
          <p:spPr>
            <a:xfrm>
              <a:off x="541539" y="3"/>
              <a:ext cx="2965140" cy="1677879"/>
            </a:xfrm>
            <a:prstGeom prst="rect">
              <a:avLst/>
            </a:prstGeom>
            <a:solidFill>
              <a:schemeClr val="bg1"/>
            </a:solidFill>
            <a:ln w="285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latin typeface="等线 Light" panose="02010600030101010101" pitchFamily="2" charset="-122"/>
                  <a:ea typeface="等线 Light" panose="02010600030101010101" pitchFamily="2" charset="-122"/>
                </a:rPr>
                <a:t>2</a:t>
              </a:r>
              <a:r>
                <a:rPr lang="en-US" altLang="zh-CN" sz="3200" b="1" dirty="0">
                  <a:solidFill>
                    <a:schemeClr val="tx1"/>
                  </a:solidFill>
                  <a:latin typeface="等线 Light" panose="02010600030101010101" pitchFamily="2" charset="-122"/>
                  <a:ea typeface="等线 Light" panose="02010600030101010101" pitchFamily="2" charset="-122"/>
                </a:rPr>
                <a:t>1</a:t>
              </a:r>
              <a:r>
                <a:rPr lang="en-GB" sz="3200" b="1" dirty="0">
                  <a:solidFill>
                    <a:schemeClr val="tx1"/>
                  </a:solidFill>
                  <a:latin typeface="等线 Light" panose="02010600030101010101" pitchFamily="2" charset="-122"/>
                  <a:ea typeface="等线 Light" panose="02010600030101010101" pitchFamily="2" charset="-122"/>
                </a:rPr>
                <a:t>,000</a:t>
              </a:r>
              <a:r>
                <a:rPr lang="en-GB" sz="3200" dirty="0">
                  <a:solidFill>
                    <a:schemeClr val="tx1"/>
                  </a:solidFill>
                  <a:latin typeface="等线 Light" panose="02010600030101010101" pitchFamily="2" charset="-122"/>
                  <a:ea typeface="等线 Light" panose="02010600030101010101" pitchFamily="2" charset="-122"/>
                </a:rPr>
                <a:t> </a:t>
              </a:r>
              <a:r>
                <a:rPr lang="en-GB" sz="1200" dirty="0">
                  <a:solidFill>
                    <a:schemeClr val="tx1"/>
                  </a:solidFill>
                  <a:latin typeface="等线 Light" panose="02010600030101010101" pitchFamily="2" charset="-122"/>
                  <a:ea typeface="等线 Light" panose="02010600030101010101" pitchFamily="2" charset="-122"/>
                </a:rPr>
                <a:t>(</a:t>
              </a:r>
              <a:r>
                <a:rPr lang="zh-CN" altLang="en-US" sz="1200" dirty="0">
                  <a:solidFill>
                    <a:schemeClr val="tx1"/>
                  </a:solidFill>
                  <a:latin typeface="等线 Light" panose="02010600030101010101" pitchFamily="2" charset="-122"/>
                  <a:ea typeface="等线 Light" panose="02010600030101010101" pitchFamily="2" charset="-122"/>
                </a:rPr>
                <a:t>万元</a:t>
              </a:r>
              <a:r>
                <a:rPr lang="en-GB" sz="1200" dirty="0">
                  <a:solidFill>
                    <a:schemeClr val="tx1"/>
                  </a:solidFill>
                  <a:latin typeface="等线 Light" panose="02010600030101010101" pitchFamily="2" charset="-122"/>
                  <a:ea typeface="等线 Light" panose="02010600030101010101" pitchFamily="2" charset="-122"/>
                </a:rPr>
                <a:t>)</a:t>
              </a:r>
            </a:p>
          </p:txBody>
        </p:sp>
        <p:sp>
          <p:nvSpPr>
            <p:cNvPr id="11" name="TextBox 10">
              <a:extLst>
                <a:ext uri="{FF2B5EF4-FFF2-40B4-BE49-F238E27FC236}">
                  <a16:creationId xmlns:a16="http://schemas.microsoft.com/office/drawing/2014/main" id="{B410F9CC-CA1D-4A42-ADA2-614DB7AD3D27}"/>
                </a:ext>
              </a:extLst>
            </p:cNvPr>
            <p:cNvSpPr txBox="1"/>
            <p:nvPr/>
          </p:nvSpPr>
          <p:spPr>
            <a:xfrm>
              <a:off x="656948" y="154463"/>
              <a:ext cx="2155796" cy="276999"/>
            </a:xfrm>
            <a:prstGeom prst="rect">
              <a:avLst/>
            </a:prstGeom>
            <a:noFill/>
          </p:spPr>
          <p:txBody>
            <a:bodyPr wrap="square" rtlCol="0">
              <a:spAutoFit/>
            </a:bodyPr>
            <a:lstStyle/>
            <a:p>
              <a:r>
                <a:rPr lang="zh-CN" altLang="en-US" sz="1200" dirty="0">
                  <a:latin typeface="+mn-ea"/>
                </a:rPr>
                <a:t>中国独立游戏市场收入</a:t>
              </a:r>
              <a:r>
                <a:rPr lang="en-GB" altLang="zh-CN" sz="1200" dirty="0">
                  <a:latin typeface="+mn-ea"/>
                </a:rPr>
                <a:t>(2018)</a:t>
              </a:r>
              <a:r>
                <a:rPr lang="zh-CN" altLang="en-US" sz="1200" dirty="0">
                  <a:latin typeface="+mn-ea"/>
                </a:rPr>
                <a:t>：</a:t>
              </a:r>
              <a:endParaRPr lang="en-GB" sz="1200" dirty="0">
                <a:latin typeface="+mn-ea"/>
              </a:endParaRPr>
            </a:p>
          </p:txBody>
        </p:sp>
      </p:grpSp>
      <p:grpSp>
        <p:nvGrpSpPr>
          <p:cNvPr id="12" name="Group 11">
            <a:extLst>
              <a:ext uri="{FF2B5EF4-FFF2-40B4-BE49-F238E27FC236}">
                <a16:creationId xmlns:a16="http://schemas.microsoft.com/office/drawing/2014/main" id="{AB2B98E9-E1A3-4428-A0E5-37F0FA264992}"/>
              </a:ext>
            </a:extLst>
          </p:cNvPr>
          <p:cNvGrpSpPr/>
          <p:nvPr/>
        </p:nvGrpSpPr>
        <p:grpSpPr>
          <a:xfrm>
            <a:off x="7895207" y="248577"/>
            <a:ext cx="2965140" cy="1677879"/>
            <a:chOff x="541539" y="3"/>
            <a:chExt cx="2965140" cy="1677879"/>
          </a:xfrm>
        </p:grpSpPr>
        <p:sp>
          <p:nvSpPr>
            <p:cNvPr id="13" name="Rectangle 12">
              <a:extLst>
                <a:ext uri="{FF2B5EF4-FFF2-40B4-BE49-F238E27FC236}">
                  <a16:creationId xmlns:a16="http://schemas.microsoft.com/office/drawing/2014/main" id="{B8780245-FF19-4B98-8BC6-B60CB39AAFF2}"/>
                </a:ext>
              </a:extLst>
            </p:cNvPr>
            <p:cNvSpPr/>
            <p:nvPr/>
          </p:nvSpPr>
          <p:spPr>
            <a:xfrm>
              <a:off x="541539" y="3"/>
              <a:ext cx="2965140" cy="1677879"/>
            </a:xfrm>
            <a:prstGeom prst="rect">
              <a:avLst/>
            </a:prstGeom>
            <a:solidFill>
              <a:schemeClr val="bg1"/>
            </a:solidFill>
            <a:ln w="285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等线 Light" panose="02010600030101010101" pitchFamily="2" charset="-122"/>
                  <a:ea typeface="等线 Light" panose="02010600030101010101" pitchFamily="2" charset="-122"/>
                </a:rPr>
                <a:t>13650 </a:t>
              </a:r>
              <a:r>
                <a:rPr lang="en-GB" sz="1200" dirty="0">
                  <a:solidFill>
                    <a:schemeClr val="tx1"/>
                  </a:solidFill>
                  <a:latin typeface="等线 Light" panose="02010600030101010101" pitchFamily="2" charset="-122"/>
                  <a:ea typeface="等线 Light" panose="02010600030101010101" pitchFamily="2" charset="-122"/>
                </a:rPr>
                <a:t>(</a:t>
              </a:r>
              <a:r>
                <a:rPr lang="zh-CN" altLang="en-US" sz="1200" dirty="0">
                  <a:solidFill>
                    <a:schemeClr val="tx1"/>
                  </a:solidFill>
                  <a:latin typeface="等线 Light" panose="02010600030101010101" pitchFamily="2" charset="-122"/>
                  <a:ea typeface="等线 Light" panose="02010600030101010101" pitchFamily="2" charset="-122"/>
                </a:rPr>
                <a:t>条</a:t>
              </a:r>
              <a:r>
                <a:rPr lang="en-GB" sz="1200" dirty="0">
                  <a:solidFill>
                    <a:schemeClr val="tx1"/>
                  </a:solidFill>
                  <a:latin typeface="等线 Light" panose="02010600030101010101" pitchFamily="2" charset="-122"/>
                  <a:ea typeface="等线 Light" panose="02010600030101010101" pitchFamily="2" charset="-122"/>
                </a:rPr>
                <a:t>)</a:t>
              </a:r>
            </a:p>
          </p:txBody>
        </p:sp>
        <p:sp>
          <p:nvSpPr>
            <p:cNvPr id="14" name="TextBox 13">
              <a:extLst>
                <a:ext uri="{FF2B5EF4-FFF2-40B4-BE49-F238E27FC236}">
                  <a16:creationId xmlns:a16="http://schemas.microsoft.com/office/drawing/2014/main" id="{596F4D52-1F4B-4695-A0C0-234E4AAD1F39}"/>
                </a:ext>
              </a:extLst>
            </p:cNvPr>
            <p:cNvSpPr txBox="1"/>
            <p:nvPr/>
          </p:nvSpPr>
          <p:spPr>
            <a:xfrm>
              <a:off x="656948" y="154463"/>
              <a:ext cx="2155796" cy="276999"/>
            </a:xfrm>
            <a:prstGeom prst="rect">
              <a:avLst/>
            </a:prstGeom>
            <a:noFill/>
          </p:spPr>
          <p:txBody>
            <a:bodyPr wrap="square" rtlCol="0">
              <a:spAutoFit/>
            </a:bodyPr>
            <a:lstStyle/>
            <a:p>
              <a:r>
                <a:rPr lang="zh-CN" altLang="en-US" sz="1200" dirty="0">
                  <a:latin typeface="+mn-ea"/>
                </a:rPr>
                <a:t>中国独立游戏资讯指数</a:t>
              </a:r>
              <a:r>
                <a:rPr lang="en-GB" altLang="zh-CN" sz="1200" dirty="0">
                  <a:latin typeface="+mn-ea"/>
                </a:rPr>
                <a:t>(2018)</a:t>
              </a:r>
              <a:r>
                <a:rPr lang="zh-CN" altLang="en-US" sz="1200" dirty="0">
                  <a:latin typeface="+mn-ea"/>
                </a:rPr>
                <a:t>：</a:t>
              </a:r>
              <a:endParaRPr lang="en-GB" sz="1200" dirty="0">
                <a:latin typeface="+mn-ea"/>
              </a:endParaRPr>
            </a:p>
          </p:txBody>
        </p:sp>
      </p:grpSp>
      <p:graphicFrame>
        <p:nvGraphicFramePr>
          <p:cNvPr id="16" name="Chart 15">
            <a:extLst>
              <a:ext uri="{FF2B5EF4-FFF2-40B4-BE49-F238E27FC236}">
                <a16:creationId xmlns:a16="http://schemas.microsoft.com/office/drawing/2014/main" id="{C9A93E11-CB41-4C7F-B3B9-A597E4E034BE}"/>
              </a:ext>
            </a:extLst>
          </p:cNvPr>
          <p:cNvGraphicFramePr/>
          <p:nvPr>
            <p:extLst>
              <p:ext uri="{D42A27DB-BD31-4B8C-83A1-F6EECF244321}">
                <p14:modId xmlns:p14="http://schemas.microsoft.com/office/powerpoint/2010/main" val="976570168"/>
              </p:ext>
            </p:extLst>
          </p:nvPr>
        </p:nvGraphicFramePr>
        <p:xfrm>
          <a:off x="1496418" y="2197404"/>
          <a:ext cx="7830521" cy="4412018"/>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67E0035F-9FFB-4BD1-9F35-1DFDAD8A0E38}"/>
              </a:ext>
            </a:extLst>
          </p:cNvPr>
          <p:cNvSpPr txBox="1"/>
          <p:nvPr/>
        </p:nvSpPr>
        <p:spPr>
          <a:xfrm>
            <a:off x="9684009" y="3454217"/>
            <a:ext cx="2352675" cy="1754326"/>
          </a:xfrm>
          <a:prstGeom prst="rect">
            <a:avLst/>
          </a:prstGeom>
          <a:noFill/>
        </p:spPr>
        <p:txBody>
          <a:bodyPr wrap="square" rtlCol="0">
            <a:spAutoFit/>
          </a:bodyPr>
          <a:lstStyle/>
          <a:p>
            <a:r>
              <a:rPr lang="zh-CN" altLang="en-US" dirty="0"/>
              <a:t>结论：</a:t>
            </a:r>
            <a:endParaRPr lang="en-GB" altLang="zh-CN" dirty="0"/>
          </a:p>
          <a:p>
            <a:endParaRPr lang="en-GB" dirty="0"/>
          </a:p>
          <a:p>
            <a:r>
              <a:rPr lang="zh-CN" altLang="en-US" dirty="0"/>
              <a:t>根据市场分析结果</a:t>
            </a:r>
            <a:endParaRPr lang="en-GB" altLang="zh-CN" dirty="0"/>
          </a:p>
          <a:p>
            <a:r>
              <a:rPr lang="zh-CN" altLang="en-US" dirty="0"/>
              <a:t>分别提出</a:t>
            </a:r>
            <a:r>
              <a:rPr lang="en-GB" altLang="zh-CN" dirty="0"/>
              <a:t>Casual</a:t>
            </a:r>
            <a:r>
              <a:rPr lang="zh-CN" altLang="en-US" dirty="0"/>
              <a:t>，</a:t>
            </a:r>
            <a:r>
              <a:rPr lang="en-GB" altLang="zh-CN" dirty="0"/>
              <a:t>Action</a:t>
            </a:r>
            <a:r>
              <a:rPr lang="zh-CN" altLang="en-US" dirty="0"/>
              <a:t>两款不同的设计方案。</a:t>
            </a:r>
            <a:endParaRPr lang="en-GB" dirty="0"/>
          </a:p>
        </p:txBody>
      </p:sp>
    </p:spTree>
    <p:extLst>
      <p:ext uri="{BB962C8B-B14F-4D97-AF65-F5344CB8AC3E}">
        <p14:creationId xmlns:p14="http://schemas.microsoft.com/office/powerpoint/2010/main" val="204112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C77C1-5920-4E2F-BA67-6D62EA71E1C0}"/>
              </a:ext>
            </a:extLst>
          </p:cNvPr>
          <p:cNvSpPr txBox="1">
            <a:spLocks/>
          </p:cNvSpPr>
          <p:nvPr/>
        </p:nvSpPr>
        <p:spPr>
          <a:xfrm>
            <a:off x="1876425" y="1674813"/>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dirty="0">
                <a:latin typeface="+mn-ea"/>
                <a:ea typeface="+mn-ea"/>
              </a:rPr>
            </a:br>
            <a:r>
              <a:rPr lang="en-US" altLang="zh-CN" sz="5400" dirty="0">
                <a:latin typeface="+mn-ea"/>
                <a:ea typeface="+mn-ea"/>
              </a:rPr>
              <a:t>Part Ⅱ</a:t>
            </a:r>
            <a:br>
              <a:rPr lang="en-US" altLang="zh-CN" sz="5400" dirty="0">
                <a:latin typeface="+mn-ea"/>
                <a:ea typeface="+mn-ea"/>
              </a:rPr>
            </a:br>
            <a:br>
              <a:rPr lang="en-GB" altLang="zh-CN" sz="5400" dirty="0">
                <a:latin typeface="+mn-ea"/>
                <a:ea typeface="+mn-ea"/>
              </a:rPr>
            </a:br>
            <a:r>
              <a:rPr lang="zh-CN" altLang="en-US" sz="5400" dirty="0">
                <a:latin typeface="+mn-ea"/>
                <a:ea typeface="+mn-ea"/>
              </a:rPr>
              <a:t>休闲游戏 </a:t>
            </a:r>
            <a:r>
              <a:rPr lang="en-US" altLang="zh-CN" sz="5400" dirty="0">
                <a:latin typeface="+mn-ea"/>
                <a:ea typeface="+mn-ea"/>
              </a:rPr>
              <a:t>| City Builder</a:t>
            </a:r>
            <a:endParaRPr lang="en-GB" sz="5400" dirty="0">
              <a:latin typeface="+mn-ea"/>
              <a:ea typeface="+mn-ea"/>
            </a:endParaRPr>
          </a:p>
        </p:txBody>
      </p:sp>
    </p:spTree>
    <p:extLst>
      <p:ext uri="{BB962C8B-B14F-4D97-AF65-F5344CB8AC3E}">
        <p14:creationId xmlns:p14="http://schemas.microsoft.com/office/powerpoint/2010/main" val="315396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oogle Shape;166;p11" descr="Image result for poly bridge end game">
            <a:extLst>
              <a:ext uri="{FF2B5EF4-FFF2-40B4-BE49-F238E27FC236}">
                <a16:creationId xmlns:a16="http://schemas.microsoft.com/office/drawing/2014/main" id="{9FF19B78-A62E-431F-8015-0F25EA7CCAB2}"/>
              </a:ext>
            </a:extLst>
          </p:cNvPr>
          <p:cNvPicPr preferRelativeResize="0"/>
          <p:nvPr/>
        </p:nvPicPr>
        <p:blipFill rotWithShape="1">
          <a:blip r:embed="rId2">
            <a:extLst/>
          </a:blip>
          <a:stretch/>
        </p:blipFill>
        <p:spPr>
          <a:xfrm>
            <a:off x="481946" y="1371469"/>
            <a:ext cx="3529109" cy="1985123"/>
          </a:xfrm>
          <a:prstGeom prst="rect">
            <a:avLst/>
          </a:prstGeom>
          <a:noFill/>
        </p:spPr>
      </p:pic>
      <p:pic>
        <p:nvPicPr>
          <p:cNvPr id="13" name="Google Shape;164;p11" descr="Related image">
            <a:extLst>
              <a:ext uri="{FF2B5EF4-FFF2-40B4-BE49-F238E27FC236}">
                <a16:creationId xmlns:a16="http://schemas.microsoft.com/office/drawing/2014/main" id="{4CCD31A8-1FAA-46B0-B935-6D63E515488A}"/>
              </a:ext>
            </a:extLst>
          </p:cNvPr>
          <p:cNvPicPr preferRelativeResize="0"/>
          <p:nvPr/>
        </p:nvPicPr>
        <p:blipFill rotWithShape="1">
          <a:blip r:embed="rId3">
            <a:extLst/>
          </a:blip>
          <a:stretch/>
        </p:blipFill>
        <p:spPr>
          <a:xfrm>
            <a:off x="4332788" y="1372224"/>
            <a:ext cx="3526424" cy="1983614"/>
          </a:xfrm>
          <a:prstGeom prst="rect">
            <a:avLst/>
          </a:prstGeom>
          <a:noFill/>
        </p:spPr>
      </p:pic>
      <p:pic>
        <p:nvPicPr>
          <p:cNvPr id="14" name="Google Shape;165;p11" descr="Image result for simcity">
            <a:extLst>
              <a:ext uri="{FF2B5EF4-FFF2-40B4-BE49-F238E27FC236}">
                <a16:creationId xmlns:a16="http://schemas.microsoft.com/office/drawing/2014/main" id="{39813008-5822-4E24-97C0-EC98FC5D490A}"/>
              </a:ext>
            </a:extLst>
          </p:cNvPr>
          <p:cNvPicPr preferRelativeResize="0"/>
          <p:nvPr/>
        </p:nvPicPr>
        <p:blipFill rotWithShape="1">
          <a:blip r:embed="rId4">
            <a:extLst/>
          </a:blip>
          <a:stretch/>
        </p:blipFill>
        <p:spPr>
          <a:xfrm>
            <a:off x="8153400" y="1364477"/>
            <a:ext cx="3553968" cy="1999107"/>
          </a:xfrm>
          <a:prstGeom prst="rect">
            <a:avLst/>
          </a:prstGeom>
          <a:noFill/>
        </p:spPr>
      </p:pic>
      <p:cxnSp>
        <p:nvCxnSpPr>
          <p:cNvPr id="20" name="Straight Connector 19">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D7B3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1545D3C-5A72-4992-8E7E-FEC250E33BAA}"/>
              </a:ext>
            </a:extLst>
          </p:cNvPr>
          <p:cNvSpPr txBox="1"/>
          <p:nvPr/>
        </p:nvSpPr>
        <p:spPr>
          <a:xfrm>
            <a:off x="625543" y="666750"/>
            <a:ext cx="1620957" cy="523220"/>
          </a:xfrm>
          <a:prstGeom prst="rect">
            <a:avLst/>
          </a:prstGeom>
          <a:noFill/>
        </p:spPr>
        <p:txBody>
          <a:bodyPr wrap="none" rtlCol="0">
            <a:spAutoFit/>
          </a:bodyPr>
          <a:lstStyle/>
          <a:p>
            <a:r>
              <a:rPr lang="zh-CN" altLang="en-US" sz="2800" dirty="0">
                <a:latin typeface="+mn-ea"/>
              </a:rPr>
              <a:t>灵感来源</a:t>
            </a:r>
            <a:endParaRPr lang="en-GB" sz="2800" dirty="0">
              <a:latin typeface="+mn-ea"/>
            </a:endParaRPr>
          </a:p>
        </p:txBody>
      </p:sp>
      <p:sp>
        <p:nvSpPr>
          <p:cNvPr id="18" name="Rectangle 17">
            <a:extLst>
              <a:ext uri="{FF2B5EF4-FFF2-40B4-BE49-F238E27FC236}">
                <a16:creationId xmlns:a16="http://schemas.microsoft.com/office/drawing/2014/main" id="{BC83A1DD-C1B0-4C02-8C87-7361BB9EA9F8}"/>
              </a:ext>
            </a:extLst>
          </p:cNvPr>
          <p:cNvSpPr/>
          <p:nvPr/>
        </p:nvSpPr>
        <p:spPr>
          <a:xfrm>
            <a:off x="2879344" y="3781388"/>
            <a:ext cx="6833616" cy="1712135"/>
          </a:xfrm>
          <a:prstGeom prst="rect">
            <a:avLst/>
          </a:prstGeom>
        </p:spPr>
        <p:txBody>
          <a:bodyPr wrap="square">
            <a:spAutoFit/>
          </a:bodyPr>
          <a:lstStyle/>
          <a:p>
            <a:pPr marL="76200" lvl="0">
              <a:lnSpc>
                <a:spcPct val="150000"/>
              </a:lnSpc>
              <a:buSzPts val="2400"/>
            </a:pPr>
            <a:r>
              <a:rPr lang="en-US" altLang="zh-CN" dirty="0">
                <a:latin typeface="+mn-ea"/>
                <a:cs typeface="Calibri"/>
                <a:sym typeface="Calibri"/>
              </a:rPr>
              <a:t>City Builder </a:t>
            </a:r>
            <a:r>
              <a:rPr lang="zh-CN" altLang="en-US" dirty="0">
                <a:latin typeface="+mn-ea"/>
                <a:cs typeface="Calibri"/>
                <a:sym typeface="Calibri"/>
              </a:rPr>
              <a:t>是一款含策略元素的休闲游戏，玩家需要在系统生成的城市地图中，应用随机生成的建筑物建设城市。建筑物摆放时会获得分数，依靠不同建筑物之间的互相影响，在地图被占满前（或步数耗尽前）达到目标分数，并尽可能的提高得分。</a:t>
            </a:r>
          </a:p>
        </p:txBody>
      </p:sp>
    </p:spTree>
    <p:extLst>
      <p:ext uri="{BB962C8B-B14F-4D97-AF65-F5344CB8AC3E}">
        <p14:creationId xmlns:p14="http://schemas.microsoft.com/office/powerpoint/2010/main" val="287309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41F62C-529C-4D88-AE2F-F64EA1DD12E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09774" y="1047452"/>
            <a:ext cx="8467725" cy="4763095"/>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831D2EC-3855-4C10-8ECD-4B3359147686}"/>
              </a:ext>
            </a:extLst>
          </p:cNvPr>
          <p:cNvSpPr txBox="1"/>
          <p:nvPr/>
        </p:nvSpPr>
        <p:spPr>
          <a:xfrm>
            <a:off x="638175" y="5194919"/>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CN" altLang="en-US" sz="3600" dirty="0">
                <a:solidFill>
                  <a:schemeClr val="tx1">
                    <a:lumMod val="85000"/>
                    <a:lumOff val="15000"/>
                  </a:schemeClr>
                </a:solidFill>
                <a:latin typeface="+mj-lt"/>
                <a:ea typeface="+mj-ea"/>
                <a:cs typeface="+mj-cs"/>
              </a:rPr>
              <a:t>美术设计</a:t>
            </a:r>
            <a:endParaRPr lang="en-US" sz="3600" dirty="0">
              <a:solidFill>
                <a:schemeClr val="tx1">
                  <a:lumMod val="85000"/>
                  <a:lumOff val="15000"/>
                </a:schemeClr>
              </a:solidFill>
              <a:latin typeface="+mj-lt"/>
              <a:ea typeface="+mj-ea"/>
              <a:cs typeface="+mj-cs"/>
            </a:endParaRP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0DDCD1-732A-4BB1-9D72-D6ABAC3C96CB}"/>
              </a:ext>
            </a:extLst>
          </p:cNvPr>
          <p:cNvSpPr txBox="1"/>
          <p:nvPr/>
        </p:nvSpPr>
        <p:spPr>
          <a:xfrm>
            <a:off x="4304643" y="492314"/>
            <a:ext cx="3877985" cy="461665"/>
          </a:xfrm>
          <a:prstGeom prst="rect">
            <a:avLst/>
          </a:prstGeom>
          <a:noFill/>
        </p:spPr>
        <p:txBody>
          <a:bodyPr wrap="none" rtlCol="0">
            <a:spAutoFit/>
          </a:bodyPr>
          <a:lstStyle/>
          <a:p>
            <a:r>
              <a:rPr lang="zh-CN" altLang="en-US" sz="2400" dirty="0">
                <a:latin typeface="+mn-ea"/>
              </a:rPr>
              <a:t>游戏内可供选择的不同建筑</a:t>
            </a:r>
            <a:endParaRPr lang="en-GB" sz="2400" dirty="0">
              <a:latin typeface="+mn-ea"/>
            </a:endParaRPr>
          </a:p>
        </p:txBody>
      </p:sp>
    </p:spTree>
    <p:extLst>
      <p:ext uri="{BB962C8B-B14F-4D97-AF65-F5344CB8AC3E}">
        <p14:creationId xmlns:p14="http://schemas.microsoft.com/office/powerpoint/2010/main" val="401967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1D2EC-3855-4C10-8ECD-4B3359147686}"/>
              </a:ext>
            </a:extLst>
          </p:cNvPr>
          <p:cNvSpPr txBox="1"/>
          <p:nvPr/>
        </p:nvSpPr>
        <p:spPr>
          <a:xfrm>
            <a:off x="771525" y="676275"/>
            <a:ext cx="1415772" cy="461665"/>
          </a:xfrm>
          <a:prstGeom prst="rect">
            <a:avLst/>
          </a:prstGeom>
          <a:noFill/>
        </p:spPr>
        <p:txBody>
          <a:bodyPr wrap="none" rtlCol="0">
            <a:spAutoFit/>
          </a:bodyPr>
          <a:lstStyle/>
          <a:p>
            <a:r>
              <a:rPr lang="zh-CN" altLang="en-US" sz="2400" dirty="0">
                <a:latin typeface="+mn-ea"/>
              </a:rPr>
              <a:t>核心机制</a:t>
            </a:r>
            <a:endParaRPr lang="en-GB" sz="2400" dirty="0">
              <a:latin typeface="+mn-ea"/>
            </a:endParaRPr>
          </a:p>
        </p:txBody>
      </p:sp>
      <p:sp>
        <p:nvSpPr>
          <p:cNvPr id="2" name="TextBox 1">
            <a:extLst>
              <a:ext uri="{FF2B5EF4-FFF2-40B4-BE49-F238E27FC236}">
                <a16:creationId xmlns:a16="http://schemas.microsoft.com/office/drawing/2014/main" id="{2E8A889F-4414-4C61-AE4D-0E838BB882B4}"/>
              </a:ext>
            </a:extLst>
          </p:cNvPr>
          <p:cNvSpPr txBox="1"/>
          <p:nvPr/>
        </p:nvSpPr>
        <p:spPr>
          <a:xfrm>
            <a:off x="493661" y="1788990"/>
            <a:ext cx="5203888" cy="33650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n-ea"/>
              </a:rPr>
              <a:t>玩家可以自由选择建筑并将其摆放在地图上，但建筑物的类别依据算法生成。每轮五个，玩家选用</a:t>
            </a:r>
            <a:r>
              <a:rPr lang="en-US" altLang="zh-CN" dirty="0">
                <a:latin typeface="+mn-ea"/>
              </a:rPr>
              <a:t>2</a:t>
            </a:r>
            <a:r>
              <a:rPr lang="zh-CN" altLang="en-US" dirty="0">
                <a:latin typeface="+mn-ea"/>
              </a:rPr>
              <a:t>个后列表重新生成。</a:t>
            </a:r>
            <a:endParaRPr lang="en-GB" altLang="zh-CN" dirty="0">
              <a:latin typeface="+mn-ea"/>
            </a:endParaRPr>
          </a:p>
          <a:p>
            <a:pPr marL="285750" indent="-285750">
              <a:lnSpc>
                <a:spcPct val="150000"/>
              </a:lnSpc>
              <a:buFont typeface="Arial" panose="020B0604020202020204" pitchFamily="34" charset="0"/>
              <a:buChar char="•"/>
            </a:pPr>
            <a:endParaRPr lang="zh-CN" altLang="en-US" dirty="0">
              <a:latin typeface="+mn-ea"/>
            </a:endParaRPr>
          </a:p>
          <a:p>
            <a:pPr marL="285750" indent="-285750">
              <a:lnSpc>
                <a:spcPct val="150000"/>
              </a:lnSpc>
              <a:buFont typeface="Arial" panose="020B0604020202020204" pitchFamily="34" charset="0"/>
              <a:buChar char="•"/>
            </a:pPr>
            <a:r>
              <a:rPr lang="zh-CN" altLang="en-US" dirty="0">
                <a:latin typeface="+mn-ea"/>
              </a:rPr>
              <a:t>建筑物之间互相影响，增加或减少分数。（例如：市场建筑将根据周围的住宅数量和农场数量获得额外分数）</a:t>
            </a:r>
          </a:p>
          <a:p>
            <a:pPr marL="285750" indent="-285750">
              <a:lnSpc>
                <a:spcPct val="150000"/>
              </a:lnSpc>
              <a:buFont typeface="Arial" panose="020B0604020202020204" pitchFamily="34" charset="0"/>
              <a:buChar char="•"/>
            </a:pPr>
            <a:endParaRPr lang="en-GB" dirty="0">
              <a:latin typeface="+mn-ea"/>
            </a:endParaRPr>
          </a:p>
        </p:txBody>
      </p:sp>
      <p:sp>
        <p:nvSpPr>
          <p:cNvPr id="5" name="Google Shape;173;p12">
            <a:extLst>
              <a:ext uri="{FF2B5EF4-FFF2-40B4-BE49-F238E27FC236}">
                <a16:creationId xmlns:a16="http://schemas.microsoft.com/office/drawing/2014/main" id="{F6115116-4F8B-4777-A3AE-1E21442B9F99}"/>
              </a:ext>
            </a:extLst>
          </p:cNvPr>
          <p:cNvSpPr txBox="1"/>
          <p:nvPr/>
        </p:nvSpPr>
        <p:spPr>
          <a:xfrm>
            <a:off x="5823667" y="522550"/>
            <a:ext cx="5596807" cy="5847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Arial" panose="020B0604020202020204" pitchFamily="34" charset="0"/>
              <a:buChar char="•"/>
            </a:pPr>
            <a:r>
              <a:rPr lang="zh-CN" b="0" i="0" u="none" strike="noStrike" cap="none" dirty="0">
                <a:solidFill>
                  <a:srgbClr val="000000"/>
                </a:solidFill>
                <a:latin typeface="+mn-ea"/>
                <a:cs typeface="Calibri"/>
                <a:sym typeface="Calibri"/>
              </a:rPr>
              <a:t>不同类型的建筑之间存在着各异的积分算法使得玩家尝试不同策略寻求较优解</a:t>
            </a:r>
            <a:endParaRPr b="0" i="0" u="none" strike="noStrike" cap="none" dirty="0">
              <a:solidFill>
                <a:srgbClr val="000000"/>
              </a:solidFill>
              <a:latin typeface="+mn-ea"/>
              <a:cs typeface="Calibri"/>
              <a:sym typeface="Calibri"/>
            </a:endParaRPr>
          </a:p>
        </p:txBody>
      </p:sp>
      <p:grpSp>
        <p:nvGrpSpPr>
          <p:cNvPr id="6" name="Google Shape;174;p12">
            <a:extLst>
              <a:ext uri="{FF2B5EF4-FFF2-40B4-BE49-F238E27FC236}">
                <a16:creationId xmlns:a16="http://schemas.microsoft.com/office/drawing/2014/main" id="{BF39604C-0821-442A-9499-91677FE0C01B}"/>
              </a:ext>
            </a:extLst>
          </p:cNvPr>
          <p:cNvGrpSpPr/>
          <p:nvPr/>
        </p:nvGrpSpPr>
        <p:grpSpPr>
          <a:xfrm>
            <a:off x="7045057" y="1302550"/>
            <a:ext cx="3590391" cy="2336383"/>
            <a:chOff x="865375" y="2465075"/>
            <a:chExt cx="4505138" cy="2931638"/>
          </a:xfrm>
        </p:grpSpPr>
        <p:sp>
          <p:nvSpPr>
            <p:cNvPr id="7" name="Google Shape;175;p12">
              <a:extLst>
                <a:ext uri="{FF2B5EF4-FFF2-40B4-BE49-F238E27FC236}">
                  <a16:creationId xmlns:a16="http://schemas.microsoft.com/office/drawing/2014/main" id="{79AEA022-21AB-4CEE-8F54-06E239811818}"/>
                </a:ext>
              </a:extLst>
            </p:cNvPr>
            <p:cNvSpPr/>
            <p:nvPr/>
          </p:nvSpPr>
          <p:spPr>
            <a:xfrm>
              <a:off x="1265750" y="2535150"/>
              <a:ext cx="633000" cy="633000"/>
            </a:xfrm>
            <a:prstGeom prst="ellipse">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76;p12">
              <a:extLst>
                <a:ext uri="{FF2B5EF4-FFF2-40B4-BE49-F238E27FC236}">
                  <a16:creationId xmlns:a16="http://schemas.microsoft.com/office/drawing/2014/main" id="{5F1E5899-E9E1-4596-A123-D9C2E6B66065}"/>
                </a:ext>
              </a:extLst>
            </p:cNvPr>
            <p:cNvSpPr/>
            <p:nvPr/>
          </p:nvSpPr>
          <p:spPr>
            <a:xfrm>
              <a:off x="4337025" y="2535150"/>
              <a:ext cx="633000" cy="633000"/>
            </a:xfrm>
            <a:prstGeom prst="ellipse">
              <a:avLst/>
            </a:pr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77;p12">
              <a:extLst>
                <a:ext uri="{FF2B5EF4-FFF2-40B4-BE49-F238E27FC236}">
                  <a16:creationId xmlns:a16="http://schemas.microsoft.com/office/drawing/2014/main" id="{BA92C9B8-9631-45A3-8844-AB6FB6E37790}"/>
                </a:ext>
              </a:extLst>
            </p:cNvPr>
            <p:cNvSpPr/>
            <p:nvPr/>
          </p:nvSpPr>
          <p:spPr>
            <a:xfrm>
              <a:off x="1265750" y="4693525"/>
              <a:ext cx="633000" cy="633000"/>
            </a:xfrm>
            <a:prstGeom prst="ellipse">
              <a:avLst/>
            </a:prstGeom>
            <a:solidFill>
              <a:srgbClr val="6FA8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78;p12">
              <a:extLst>
                <a:ext uri="{FF2B5EF4-FFF2-40B4-BE49-F238E27FC236}">
                  <a16:creationId xmlns:a16="http://schemas.microsoft.com/office/drawing/2014/main" id="{F093D2BD-F8A3-4071-9167-A37389638DED}"/>
                </a:ext>
              </a:extLst>
            </p:cNvPr>
            <p:cNvSpPr/>
            <p:nvPr/>
          </p:nvSpPr>
          <p:spPr>
            <a:xfrm>
              <a:off x="4337025" y="4693525"/>
              <a:ext cx="633000" cy="633000"/>
            </a:xfrm>
            <a:prstGeom prst="ellipse">
              <a:avLst/>
            </a:prstGeom>
            <a:solidFill>
              <a:srgbClr val="8E7C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79;p12">
              <a:extLst>
                <a:ext uri="{FF2B5EF4-FFF2-40B4-BE49-F238E27FC236}">
                  <a16:creationId xmlns:a16="http://schemas.microsoft.com/office/drawing/2014/main" id="{78A34DC6-438F-4BE8-9851-6BADEC858474}"/>
                </a:ext>
              </a:extLst>
            </p:cNvPr>
            <p:cNvCxnSpPr>
              <a:stCxn id="8" idx="2"/>
              <a:endCxn id="7" idx="6"/>
            </p:cNvCxnSpPr>
            <p:nvPr/>
          </p:nvCxnSpPr>
          <p:spPr>
            <a:xfrm rot="10800000">
              <a:off x="1898625" y="2851650"/>
              <a:ext cx="2438400" cy="0"/>
            </a:xfrm>
            <a:prstGeom prst="straightConnector1">
              <a:avLst/>
            </a:prstGeom>
            <a:noFill/>
            <a:ln w="38100" cap="flat" cmpd="sng">
              <a:solidFill>
                <a:srgbClr val="A61C00"/>
              </a:solidFill>
              <a:prstDash val="solid"/>
              <a:round/>
              <a:headEnd type="none" w="sm" len="sm"/>
              <a:tailEnd type="triangle" w="med" len="med"/>
            </a:ln>
          </p:spPr>
        </p:cxnSp>
        <p:cxnSp>
          <p:nvCxnSpPr>
            <p:cNvPr id="12" name="Google Shape;180;p12">
              <a:extLst>
                <a:ext uri="{FF2B5EF4-FFF2-40B4-BE49-F238E27FC236}">
                  <a16:creationId xmlns:a16="http://schemas.microsoft.com/office/drawing/2014/main" id="{48FA54D1-6F1A-44CA-BDBB-B8D817F99C07}"/>
                </a:ext>
              </a:extLst>
            </p:cNvPr>
            <p:cNvCxnSpPr>
              <a:stCxn id="9" idx="0"/>
              <a:endCxn id="7" idx="4"/>
            </p:cNvCxnSpPr>
            <p:nvPr/>
          </p:nvCxnSpPr>
          <p:spPr>
            <a:xfrm rot="10800000">
              <a:off x="1582250" y="3168025"/>
              <a:ext cx="0" cy="1525500"/>
            </a:xfrm>
            <a:prstGeom prst="straightConnector1">
              <a:avLst/>
            </a:prstGeom>
            <a:noFill/>
            <a:ln w="38100" cap="flat" cmpd="sng">
              <a:solidFill>
                <a:srgbClr val="A61C00"/>
              </a:solidFill>
              <a:prstDash val="solid"/>
              <a:round/>
              <a:headEnd type="none" w="sm" len="sm"/>
              <a:tailEnd type="triangle" w="med" len="med"/>
            </a:ln>
          </p:spPr>
        </p:cxnSp>
        <p:cxnSp>
          <p:nvCxnSpPr>
            <p:cNvPr id="13" name="Google Shape;181;p12">
              <a:extLst>
                <a:ext uri="{FF2B5EF4-FFF2-40B4-BE49-F238E27FC236}">
                  <a16:creationId xmlns:a16="http://schemas.microsoft.com/office/drawing/2014/main" id="{9EEBC100-68EC-4752-BCF9-051B8E883087}"/>
                </a:ext>
              </a:extLst>
            </p:cNvPr>
            <p:cNvCxnSpPr>
              <a:stCxn id="8" idx="4"/>
              <a:endCxn id="10" idx="0"/>
            </p:cNvCxnSpPr>
            <p:nvPr/>
          </p:nvCxnSpPr>
          <p:spPr>
            <a:xfrm>
              <a:off x="4653525" y="3168150"/>
              <a:ext cx="0" cy="1525500"/>
            </a:xfrm>
            <a:prstGeom prst="straightConnector1">
              <a:avLst/>
            </a:prstGeom>
            <a:noFill/>
            <a:ln w="38100" cap="flat" cmpd="sng">
              <a:solidFill>
                <a:srgbClr val="6AA84F"/>
              </a:solidFill>
              <a:prstDash val="solid"/>
              <a:round/>
              <a:headEnd type="none" w="sm" len="sm"/>
              <a:tailEnd type="triangle" w="med" len="med"/>
            </a:ln>
          </p:spPr>
        </p:cxnSp>
        <p:cxnSp>
          <p:nvCxnSpPr>
            <p:cNvPr id="14" name="Google Shape;182;p12">
              <a:extLst>
                <a:ext uri="{FF2B5EF4-FFF2-40B4-BE49-F238E27FC236}">
                  <a16:creationId xmlns:a16="http://schemas.microsoft.com/office/drawing/2014/main" id="{2E466BA5-4D48-4CCB-897B-3477E7217284}"/>
                </a:ext>
              </a:extLst>
            </p:cNvPr>
            <p:cNvCxnSpPr>
              <a:stCxn id="7" idx="5"/>
              <a:endCxn id="10" idx="1"/>
            </p:cNvCxnSpPr>
            <p:nvPr/>
          </p:nvCxnSpPr>
          <p:spPr>
            <a:xfrm>
              <a:off x="1806049" y="3075449"/>
              <a:ext cx="2623800" cy="1710900"/>
            </a:xfrm>
            <a:prstGeom prst="straightConnector1">
              <a:avLst/>
            </a:prstGeom>
            <a:noFill/>
            <a:ln w="38100" cap="flat" cmpd="sng">
              <a:solidFill>
                <a:srgbClr val="6AA84F"/>
              </a:solidFill>
              <a:prstDash val="solid"/>
              <a:round/>
              <a:headEnd type="none" w="sm" len="sm"/>
              <a:tailEnd type="triangle" w="med" len="med"/>
            </a:ln>
          </p:spPr>
        </p:cxnSp>
        <p:cxnSp>
          <p:nvCxnSpPr>
            <p:cNvPr id="15" name="Google Shape;183;p12">
              <a:extLst>
                <a:ext uri="{FF2B5EF4-FFF2-40B4-BE49-F238E27FC236}">
                  <a16:creationId xmlns:a16="http://schemas.microsoft.com/office/drawing/2014/main" id="{9A731D54-B1DE-4EB8-B639-B73ACE1F2BDC}"/>
                </a:ext>
              </a:extLst>
            </p:cNvPr>
            <p:cNvCxnSpPr>
              <a:stCxn id="9" idx="6"/>
              <a:endCxn id="10" idx="2"/>
            </p:cNvCxnSpPr>
            <p:nvPr/>
          </p:nvCxnSpPr>
          <p:spPr>
            <a:xfrm>
              <a:off x="1898750" y="5010025"/>
              <a:ext cx="2438400" cy="0"/>
            </a:xfrm>
            <a:prstGeom prst="straightConnector1">
              <a:avLst/>
            </a:prstGeom>
            <a:noFill/>
            <a:ln w="38100" cap="flat" cmpd="sng">
              <a:solidFill>
                <a:srgbClr val="6AA84F"/>
              </a:solidFill>
              <a:prstDash val="solid"/>
              <a:round/>
              <a:headEnd type="none" w="sm" len="sm"/>
              <a:tailEnd type="triangle" w="med" len="med"/>
            </a:ln>
          </p:spPr>
        </p:cxnSp>
        <p:sp>
          <p:nvSpPr>
            <p:cNvPr id="16" name="Google Shape;184;p12">
              <a:extLst>
                <a:ext uri="{FF2B5EF4-FFF2-40B4-BE49-F238E27FC236}">
                  <a16:creationId xmlns:a16="http://schemas.microsoft.com/office/drawing/2014/main" id="{ECF26C34-3386-4743-85BD-1F308443C907}"/>
                </a:ext>
              </a:extLst>
            </p:cNvPr>
            <p:cNvSpPr txBox="1"/>
            <p:nvPr/>
          </p:nvSpPr>
          <p:spPr>
            <a:xfrm>
              <a:off x="2759375" y="2465075"/>
              <a:ext cx="717000" cy="38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000000"/>
                  </a:solidFill>
                  <a:latin typeface="Calibri"/>
                  <a:ea typeface="Calibri"/>
                  <a:cs typeface="Calibri"/>
                  <a:sym typeface="Calibri"/>
                </a:rPr>
                <a:t>-2</a:t>
              </a:r>
              <a:endParaRPr sz="2400" b="0" i="0" u="none" strike="noStrike" cap="none">
                <a:solidFill>
                  <a:srgbClr val="000000"/>
                </a:solidFill>
                <a:latin typeface="Calibri"/>
                <a:ea typeface="Calibri"/>
                <a:cs typeface="Calibri"/>
                <a:sym typeface="Calibri"/>
              </a:endParaRPr>
            </a:p>
          </p:txBody>
        </p:sp>
        <p:sp>
          <p:nvSpPr>
            <p:cNvPr id="17" name="Google Shape;185;p12">
              <a:extLst>
                <a:ext uri="{FF2B5EF4-FFF2-40B4-BE49-F238E27FC236}">
                  <a16:creationId xmlns:a16="http://schemas.microsoft.com/office/drawing/2014/main" id="{E03422FF-4F4E-45A4-980D-FD9EFE13FF0F}"/>
                </a:ext>
              </a:extLst>
            </p:cNvPr>
            <p:cNvSpPr txBox="1"/>
            <p:nvPr/>
          </p:nvSpPr>
          <p:spPr>
            <a:xfrm>
              <a:off x="865375" y="3737488"/>
              <a:ext cx="717000" cy="38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000000"/>
                  </a:solidFill>
                  <a:latin typeface="Calibri"/>
                  <a:ea typeface="Calibri"/>
                  <a:cs typeface="Calibri"/>
                  <a:sym typeface="Calibri"/>
                </a:rPr>
                <a:t>-4</a:t>
              </a:r>
              <a:endParaRPr sz="2400" b="0" i="0" u="none" strike="noStrike" cap="none">
                <a:solidFill>
                  <a:srgbClr val="000000"/>
                </a:solidFill>
                <a:latin typeface="Calibri"/>
                <a:ea typeface="Calibri"/>
                <a:cs typeface="Calibri"/>
                <a:sym typeface="Calibri"/>
              </a:endParaRPr>
            </a:p>
          </p:txBody>
        </p:sp>
        <p:sp>
          <p:nvSpPr>
            <p:cNvPr id="18" name="Google Shape;186;p12">
              <a:extLst>
                <a:ext uri="{FF2B5EF4-FFF2-40B4-BE49-F238E27FC236}">
                  <a16:creationId xmlns:a16="http://schemas.microsoft.com/office/drawing/2014/main" id="{125347B2-AB69-49B1-B670-C4616F512214}"/>
                </a:ext>
              </a:extLst>
            </p:cNvPr>
            <p:cNvSpPr txBox="1"/>
            <p:nvPr/>
          </p:nvSpPr>
          <p:spPr>
            <a:xfrm>
              <a:off x="2810100" y="3350788"/>
              <a:ext cx="717000" cy="38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000000"/>
                  </a:solidFill>
                  <a:latin typeface="Calibri"/>
                  <a:ea typeface="Calibri"/>
                  <a:cs typeface="Calibri"/>
                  <a:sym typeface="Calibri"/>
                </a:rPr>
                <a:t>+4</a:t>
              </a:r>
              <a:endParaRPr sz="2400" b="0" i="0" u="none" strike="noStrike" cap="none">
                <a:solidFill>
                  <a:srgbClr val="000000"/>
                </a:solidFill>
                <a:latin typeface="Calibri"/>
                <a:ea typeface="Calibri"/>
                <a:cs typeface="Calibri"/>
                <a:sym typeface="Calibri"/>
              </a:endParaRPr>
            </a:p>
          </p:txBody>
        </p:sp>
        <p:sp>
          <p:nvSpPr>
            <p:cNvPr id="19" name="Google Shape;187;p12">
              <a:extLst>
                <a:ext uri="{FF2B5EF4-FFF2-40B4-BE49-F238E27FC236}">
                  <a16:creationId xmlns:a16="http://schemas.microsoft.com/office/drawing/2014/main" id="{5135185A-CF1F-4295-9CD1-AE5CFD169A23}"/>
                </a:ext>
              </a:extLst>
            </p:cNvPr>
            <p:cNvSpPr txBox="1"/>
            <p:nvPr/>
          </p:nvSpPr>
          <p:spPr>
            <a:xfrm>
              <a:off x="2759388" y="5010013"/>
              <a:ext cx="717000" cy="38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000000"/>
                  </a:solidFill>
                  <a:latin typeface="Calibri"/>
                  <a:ea typeface="Calibri"/>
                  <a:cs typeface="Calibri"/>
                  <a:sym typeface="Calibri"/>
                </a:rPr>
                <a:t>+1</a:t>
              </a:r>
              <a:endParaRPr sz="2400" b="0" i="0" u="none" strike="noStrike" cap="none">
                <a:solidFill>
                  <a:srgbClr val="000000"/>
                </a:solidFill>
                <a:latin typeface="Calibri"/>
                <a:ea typeface="Calibri"/>
                <a:cs typeface="Calibri"/>
                <a:sym typeface="Calibri"/>
              </a:endParaRPr>
            </a:p>
          </p:txBody>
        </p:sp>
        <p:sp>
          <p:nvSpPr>
            <p:cNvPr id="20" name="Google Shape;188;p12">
              <a:extLst>
                <a:ext uri="{FF2B5EF4-FFF2-40B4-BE49-F238E27FC236}">
                  <a16:creationId xmlns:a16="http://schemas.microsoft.com/office/drawing/2014/main" id="{7F51F3FC-A6E2-4770-B1E2-4F1A4362F4CD}"/>
                </a:ext>
              </a:extLst>
            </p:cNvPr>
            <p:cNvSpPr txBox="1"/>
            <p:nvPr/>
          </p:nvSpPr>
          <p:spPr>
            <a:xfrm>
              <a:off x="4653513" y="3584688"/>
              <a:ext cx="717000" cy="38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000000"/>
                  </a:solidFill>
                  <a:latin typeface="Calibri"/>
                  <a:ea typeface="Calibri"/>
                  <a:cs typeface="Calibri"/>
                  <a:sym typeface="Calibri"/>
                </a:rPr>
                <a:t>+3</a:t>
              </a:r>
              <a:endParaRPr sz="2400" b="0" i="0" u="none" strike="noStrike" cap="none">
                <a:solidFill>
                  <a:srgbClr val="000000"/>
                </a:solidFill>
                <a:latin typeface="Calibri"/>
                <a:ea typeface="Calibri"/>
                <a:cs typeface="Calibri"/>
                <a:sym typeface="Calibri"/>
              </a:endParaRPr>
            </a:p>
          </p:txBody>
        </p:sp>
      </p:grpSp>
      <p:sp>
        <p:nvSpPr>
          <p:cNvPr id="21" name="Google Shape;189;p12">
            <a:extLst>
              <a:ext uri="{FF2B5EF4-FFF2-40B4-BE49-F238E27FC236}">
                <a16:creationId xmlns:a16="http://schemas.microsoft.com/office/drawing/2014/main" id="{D350114C-1011-45C1-8FFE-AA9D66D84004}"/>
              </a:ext>
            </a:extLst>
          </p:cNvPr>
          <p:cNvSpPr/>
          <p:nvPr/>
        </p:nvSpPr>
        <p:spPr>
          <a:xfrm>
            <a:off x="6840315" y="4346938"/>
            <a:ext cx="633000" cy="633000"/>
          </a:xfrm>
          <a:prstGeom prst="ellipse">
            <a:avLst/>
          </a:prstGeom>
          <a:solidFill>
            <a:srgbClr val="FFD966"/>
          </a:solid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0" i="0" u="none" strike="noStrike" cap="none">
              <a:solidFill>
                <a:srgbClr val="000000"/>
              </a:solidFill>
              <a:latin typeface="+mn-ea"/>
              <a:cs typeface="Arial"/>
              <a:sym typeface="Arial"/>
            </a:endParaRPr>
          </a:p>
        </p:txBody>
      </p:sp>
      <p:sp>
        <p:nvSpPr>
          <p:cNvPr id="22" name="Google Shape;190;p12">
            <a:extLst>
              <a:ext uri="{FF2B5EF4-FFF2-40B4-BE49-F238E27FC236}">
                <a16:creationId xmlns:a16="http://schemas.microsoft.com/office/drawing/2014/main" id="{2A3E4F7D-97FB-4426-81FE-3CAEEE068C87}"/>
              </a:ext>
            </a:extLst>
          </p:cNvPr>
          <p:cNvSpPr/>
          <p:nvPr/>
        </p:nvSpPr>
        <p:spPr>
          <a:xfrm>
            <a:off x="7717615" y="4346938"/>
            <a:ext cx="633000" cy="633000"/>
          </a:xfrm>
          <a:prstGeom prst="ellipse">
            <a:avLst/>
          </a:prstGeom>
          <a:solidFill>
            <a:srgbClr val="8E7CC3"/>
          </a:solid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0" i="0" u="none" strike="noStrike" cap="none">
              <a:solidFill>
                <a:srgbClr val="000000"/>
              </a:solidFill>
              <a:latin typeface="+mn-ea"/>
              <a:cs typeface="Arial"/>
              <a:sym typeface="Arial"/>
            </a:endParaRPr>
          </a:p>
        </p:txBody>
      </p:sp>
      <p:sp>
        <p:nvSpPr>
          <p:cNvPr id="23" name="Google Shape;191;p12">
            <a:extLst>
              <a:ext uri="{FF2B5EF4-FFF2-40B4-BE49-F238E27FC236}">
                <a16:creationId xmlns:a16="http://schemas.microsoft.com/office/drawing/2014/main" id="{7756262F-4F3E-4850-BC0D-CABE88822E08}"/>
              </a:ext>
            </a:extLst>
          </p:cNvPr>
          <p:cNvSpPr/>
          <p:nvPr/>
        </p:nvSpPr>
        <p:spPr>
          <a:xfrm>
            <a:off x="8594915" y="4346938"/>
            <a:ext cx="633000" cy="633000"/>
          </a:xfrm>
          <a:prstGeom prst="ellipse">
            <a:avLst/>
          </a:prstGeom>
          <a:solidFill>
            <a:srgbClr val="E06666"/>
          </a:solid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0" i="0" u="none" strike="noStrike" cap="none">
              <a:solidFill>
                <a:srgbClr val="000000"/>
              </a:solidFill>
              <a:latin typeface="+mn-ea"/>
              <a:cs typeface="Arial"/>
              <a:sym typeface="Arial"/>
            </a:endParaRPr>
          </a:p>
        </p:txBody>
      </p:sp>
      <p:sp>
        <p:nvSpPr>
          <p:cNvPr id="24" name="Google Shape;192;p12">
            <a:extLst>
              <a:ext uri="{FF2B5EF4-FFF2-40B4-BE49-F238E27FC236}">
                <a16:creationId xmlns:a16="http://schemas.microsoft.com/office/drawing/2014/main" id="{046FE616-EB0A-45ED-AB1A-0C55BF4E8E35}"/>
              </a:ext>
            </a:extLst>
          </p:cNvPr>
          <p:cNvSpPr/>
          <p:nvPr/>
        </p:nvSpPr>
        <p:spPr>
          <a:xfrm>
            <a:off x="9472215" y="4346938"/>
            <a:ext cx="633000" cy="633000"/>
          </a:xfrm>
          <a:prstGeom prst="ellipse">
            <a:avLst/>
          </a:prstGeom>
          <a:solidFill>
            <a:srgbClr val="6FA8DC"/>
          </a:solid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0" i="0" u="none" strike="noStrike" cap="none">
              <a:solidFill>
                <a:srgbClr val="000000"/>
              </a:solidFill>
              <a:latin typeface="+mn-ea"/>
              <a:cs typeface="Arial"/>
              <a:sym typeface="Arial"/>
            </a:endParaRPr>
          </a:p>
        </p:txBody>
      </p:sp>
      <p:sp>
        <p:nvSpPr>
          <p:cNvPr id="25" name="Google Shape;193;p12">
            <a:extLst>
              <a:ext uri="{FF2B5EF4-FFF2-40B4-BE49-F238E27FC236}">
                <a16:creationId xmlns:a16="http://schemas.microsoft.com/office/drawing/2014/main" id="{15034540-08B4-488C-962F-343018B730C3}"/>
              </a:ext>
            </a:extLst>
          </p:cNvPr>
          <p:cNvSpPr/>
          <p:nvPr/>
        </p:nvSpPr>
        <p:spPr>
          <a:xfrm>
            <a:off x="10349515" y="4346938"/>
            <a:ext cx="633000" cy="633000"/>
          </a:xfrm>
          <a:prstGeom prst="ellipse">
            <a:avLst/>
          </a:prstGeom>
          <a:solidFill>
            <a:srgbClr val="8E7CC3"/>
          </a:solidFill>
          <a:ln>
            <a:noFill/>
          </a:ln>
        </p:spPr>
        <p:txBody>
          <a:bodyPr spcFirstLastPara="1" wrap="square" lIns="91425" tIns="91425" rIns="91425" bIns="91425" anchor="ctr"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b="0" i="0" u="none" strike="noStrike" cap="none">
              <a:solidFill>
                <a:srgbClr val="000000"/>
              </a:solidFill>
              <a:latin typeface="+mn-ea"/>
              <a:cs typeface="Arial"/>
              <a:sym typeface="Arial"/>
            </a:endParaRPr>
          </a:p>
        </p:txBody>
      </p:sp>
      <p:sp>
        <p:nvSpPr>
          <p:cNvPr id="26" name="Google Shape;194;p12">
            <a:extLst>
              <a:ext uri="{FF2B5EF4-FFF2-40B4-BE49-F238E27FC236}">
                <a16:creationId xmlns:a16="http://schemas.microsoft.com/office/drawing/2014/main" id="{3F21CD5F-CE17-4E32-99EA-267A187E1FA4}"/>
              </a:ext>
            </a:extLst>
          </p:cNvPr>
          <p:cNvSpPr txBox="1"/>
          <p:nvPr/>
        </p:nvSpPr>
        <p:spPr>
          <a:xfrm>
            <a:off x="5823667" y="3726042"/>
            <a:ext cx="4794300" cy="584700"/>
          </a:xfrm>
          <a:prstGeom prst="rect">
            <a:avLst/>
          </a:prstGeom>
          <a:noFill/>
          <a:ln>
            <a:noFill/>
          </a:ln>
        </p:spPr>
        <p:txBody>
          <a:bodyPr spcFirstLastPara="1" wrap="square" lIns="91425" tIns="91425" rIns="91425" bIns="91425" anchor="t" anchorCtr="0">
            <a:noAutofit/>
          </a:bodyPr>
          <a:lstStyle/>
          <a:p>
            <a:pPr marL="361950" marR="0" lvl="0" indent="-285750" algn="l" rtl="0">
              <a:lnSpc>
                <a:spcPct val="100000"/>
              </a:lnSpc>
              <a:spcBef>
                <a:spcPts val="0"/>
              </a:spcBef>
              <a:spcAft>
                <a:spcPts val="0"/>
              </a:spcAft>
              <a:buClr>
                <a:srgbClr val="000000"/>
              </a:buClr>
              <a:buSzPts val="2400"/>
              <a:buFont typeface="Arial" panose="020B0604020202020204" pitchFamily="34" charset="0"/>
              <a:buChar char="•"/>
            </a:pPr>
            <a:r>
              <a:rPr lang="zh-CN" b="0" i="0" u="none" strike="noStrike" cap="none" dirty="0">
                <a:solidFill>
                  <a:srgbClr val="000000"/>
                </a:solidFill>
                <a:latin typeface="+mn-ea"/>
                <a:cs typeface="Calibri"/>
                <a:sym typeface="Calibri"/>
              </a:rPr>
              <a:t>随机生成的可建筑列表</a:t>
            </a:r>
            <a:endParaRPr b="0" i="0" u="none" strike="noStrike" cap="none" dirty="0">
              <a:solidFill>
                <a:srgbClr val="000000"/>
              </a:solidFill>
              <a:latin typeface="+mn-ea"/>
              <a:cs typeface="Calibri"/>
              <a:sym typeface="Calibri"/>
            </a:endParaRPr>
          </a:p>
        </p:txBody>
      </p:sp>
      <p:sp>
        <p:nvSpPr>
          <p:cNvPr id="27" name="Google Shape;195;p12">
            <a:extLst>
              <a:ext uri="{FF2B5EF4-FFF2-40B4-BE49-F238E27FC236}">
                <a16:creationId xmlns:a16="http://schemas.microsoft.com/office/drawing/2014/main" id="{65C785B7-B7D8-4FF1-B184-BC6D3486AB4A}"/>
              </a:ext>
            </a:extLst>
          </p:cNvPr>
          <p:cNvSpPr txBox="1"/>
          <p:nvPr/>
        </p:nvSpPr>
        <p:spPr>
          <a:xfrm>
            <a:off x="5823667" y="5160548"/>
            <a:ext cx="4794300" cy="584700"/>
          </a:xfrm>
          <a:prstGeom prst="rect">
            <a:avLst/>
          </a:prstGeom>
          <a:noFill/>
          <a:ln>
            <a:noFill/>
          </a:ln>
        </p:spPr>
        <p:txBody>
          <a:bodyPr spcFirstLastPara="1" wrap="square" lIns="91425" tIns="91425" rIns="91425" bIns="91425" anchor="t" anchorCtr="0">
            <a:noAutofit/>
          </a:bodyPr>
          <a:lstStyle/>
          <a:p>
            <a:pPr marL="361950" marR="0" lvl="0" indent="-285750" algn="l" rtl="0">
              <a:lnSpc>
                <a:spcPct val="100000"/>
              </a:lnSpc>
              <a:spcBef>
                <a:spcPts val="0"/>
              </a:spcBef>
              <a:spcAft>
                <a:spcPts val="0"/>
              </a:spcAft>
              <a:buClr>
                <a:srgbClr val="000000"/>
              </a:buClr>
              <a:buSzPts val="2400"/>
              <a:buFont typeface="Arial" panose="020B0604020202020204" pitchFamily="34" charset="0"/>
              <a:buChar char="•"/>
            </a:pPr>
            <a:r>
              <a:rPr lang="zh-CN" b="0" i="0" u="none" strike="noStrike" cap="none" dirty="0">
                <a:solidFill>
                  <a:srgbClr val="000000"/>
                </a:solidFill>
                <a:latin typeface="+mn-ea"/>
                <a:cs typeface="Calibri"/>
                <a:sym typeface="Calibri"/>
              </a:rPr>
              <a:t>建筑等级排行榜和概率性的收集养成各式各样的特色建筑</a:t>
            </a:r>
            <a:endParaRPr b="0" i="0" u="none" strike="noStrike" cap="none" dirty="0">
              <a:solidFill>
                <a:srgbClr val="000000"/>
              </a:solidFill>
              <a:latin typeface="+mn-ea"/>
              <a:cs typeface="Calibri"/>
              <a:sym typeface="Calibri"/>
            </a:endParaRPr>
          </a:p>
        </p:txBody>
      </p:sp>
    </p:spTree>
    <p:extLst>
      <p:ext uri="{BB962C8B-B14F-4D97-AF65-F5344CB8AC3E}">
        <p14:creationId xmlns:p14="http://schemas.microsoft.com/office/powerpoint/2010/main" val="394574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19-05-23 11-51-01">
            <a:hlinkClick r:id="" action="ppaction://media"/>
            <a:extLst>
              <a:ext uri="{FF2B5EF4-FFF2-40B4-BE49-F238E27FC236}">
                <a16:creationId xmlns:a16="http://schemas.microsoft.com/office/drawing/2014/main" id="{D72C1E9C-B797-4E98-9FD7-1A6C69025B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4844" y="1132715"/>
            <a:ext cx="8164574" cy="4592570"/>
          </a:xfrm>
          <a:prstGeom prst="rect">
            <a:avLst/>
          </a:prstGeom>
        </p:spPr>
      </p:pic>
      <p:pic>
        <p:nvPicPr>
          <p:cNvPr id="2" name="Picture 1">
            <a:extLst>
              <a:ext uri="{FF2B5EF4-FFF2-40B4-BE49-F238E27FC236}">
                <a16:creationId xmlns:a16="http://schemas.microsoft.com/office/drawing/2014/main" id="{31053C4A-893D-4CF6-9DA7-B81FB92087F2}"/>
              </a:ext>
            </a:extLst>
          </p:cNvPr>
          <p:cNvPicPr>
            <a:picLocks noChangeAspect="1"/>
          </p:cNvPicPr>
          <p:nvPr/>
        </p:nvPicPr>
        <p:blipFill>
          <a:blip r:embed="rId5"/>
          <a:stretch>
            <a:fillRect/>
          </a:stretch>
        </p:blipFill>
        <p:spPr>
          <a:xfrm>
            <a:off x="1119187" y="779801"/>
            <a:ext cx="9953625" cy="238125"/>
          </a:xfrm>
          <a:prstGeom prst="rect">
            <a:avLst/>
          </a:prstGeom>
        </p:spPr>
      </p:pic>
      <p:sp>
        <p:nvSpPr>
          <p:cNvPr id="9" name="TextBox 8">
            <a:extLst>
              <a:ext uri="{FF2B5EF4-FFF2-40B4-BE49-F238E27FC236}">
                <a16:creationId xmlns:a16="http://schemas.microsoft.com/office/drawing/2014/main" id="{8AB9A251-AABA-499D-918C-A159FF84014B}"/>
              </a:ext>
            </a:extLst>
          </p:cNvPr>
          <p:cNvSpPr txBox="1"/>
          <p:nvPr/>
        </p:nvSpPr>
        <p:spPr>
          <a:xfrm>
            <a:off x="5316847" y="256581"/>
            <a:ext cx="1840568" cy="523220"/>
          </a:xfrm>
          <a:prstGeom prst="rect">
            <a:avLst/>
          </a:prstGeom>
          <a:noFill/>
        </p:spPr>
        <p:txBody>
          <a:bodyPr wrap="none" rtlCol="0">
            <a:spAutoFit/>
          </a:bodyPr>
          <a:lstStyle/>
          <a:p>
            <a:r>
              <a:rPr lang="en-US" altLang="zh-CN" sz="2800" dirty="0">
                <a:latin typeface="+mn-ea"/>
              </a:rPr>
              <a:t>Demo</a:t>
            </a:r>
            <a:r>
              <a:rPr lang="zh-CN" altLang="en-US" sz="2800" dirty="0">
                <a:latin typeface="+mn-ea"/>
              </a:rPr>
              <a:t>演示</a:t>
            </a:r>
            <a:endParaRPr lang="en-GB" sz="2800" dirty="0">
              <a:latin typeface="+mn-ea"/>
            </a:endParaRPr>
          </a:p>
        </p:txBody>
      </p:sp>
      <p:pic>
        <p:nvPicPr>
          <p:cNvPr id="10" name="Picture 9">
            <a:extLst>
              <a:ext uri="{FF2B5EF4-FFF2-40B4-BE49-F238E27FC236}">
                <a16:creationId xmlns:a16="http://schemas.microsoft.com/office/drawing/2014/main" id="{ECFDBC29-9BE6-4896-818B-392C9AB9D3EC}"/>
              </a:ext>
            </a:extLst>
          </p:cNvPr>
          <p:cNvPicPr>
            <a:picLocks noChangeAspect="1"/>
          </p:cNvPicPr>
          <p:nvPr/>
        </p:nvPicPr>
        <p:blipFill>
          <a:blip r:embed="rId5"/>
          <a:stretch>
            <a:fillRect/>
          </a:stretch>
        </p:blipFill>
        <p:spPr>
          <a:xfrm>
            <a:off x="1333731" y="5959136"/>
            <a:ext cx="9953625" cy="238125"/>
          </a:xfrm>
          <a:prstGeom prst="rect">
            <a:avLst/>
          </a:prstGeom>
        </p:spPr>
      </p:pic>
    </p:spTree>
    <p:extLst>
      <p:ext uri="{BB962C8B-B14F-4D97-AF65-F5344CB8AC3E}">
        <p14:creationId xmlns:p14="http://schemas.microsoft.com/office/powerpoint/2010/main" val="2834849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6C77C1-5920-4E2F-BA67-6D62EA71E1C0}"/>
              </a:ext>
            </a:extLst>
          </p:cNvPr>
          <p:cNvSpPr txBox="1">
            <a:spLocks/>
          </p:cNvSpPr>
          <p:nvPr/>
        </p:nvSpPr>
        <p:spPr>
          <a:xfrm>
            <a:off x="1743260" y="1665935"/>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dirty="0">
                <a:latin typeface="+mn-ea"/>
                <a:ea typeface="+mn-ea"/>
              </a:rPr>
            </a:br>
            <a:r>
              <a:rPr lang="en-US" altLang="zh-CN" sz="5400" dirty="0">
                <a:latin typeface="+mn-ea"/>
                <a:ea typeface="+mn-ea"/>
              </a:rPr>
              <a:t>Part </a:t>
            </a:r>
            <a:r>
              <a:rPr lang="en-GB" altLang="zh-CN" sz="5400" dirty="0">
                <a:latin typeface="+mn-ea"/>
                <a:ea typeface="+mn-ea"/>
              </a:rPr>
              <a:t>III</a:t>
            </a:r>
            <a:br>
              <a:rPr lang="en-US" altLang="zh-CN" sz="5400" dirty="0">
                <a:latin typeface="+mn-ea"/>
                <a:ea typeface="+mn-ea"/>
              </a:rPr>
            </a:br>
            <a:br>
              <a:rPr lang="en-GB" altLang="zh-CN" sz="5400" dirty="0">
                <a:latin typeface="+mn-ea"/>
                <a:ea typeface="+mn-ea"/>
              </a:rPr>
            </a:br>
            <a:r>
              <a:rPr lang="zh-CN" altLang="en-US" sz="5400" dirty="0">
                <a:latin typeface="+mn-ea"/>
                <a:ea typeface="+mn-ea"/>
              </a:rPr>
              <a:t>动作游戏 </a:t>
            </a:r>
            <a:r>
              <a:rPr lang="en-US" altLang="zh-CN" sz="5400" dirty="0">
                <a:latin typeface="+mn-ea"/>
                <a:ea typeface="+mn-ea"/>
              </a:rPr>
              <a:t>| </a:t>
            </a:r>
            <a:r>
              <a:rPr lang="zh-CN" altLang="en-US" sz="5400" dirty="0">
                <a:latin typeface="+mn-ea"/>
                <a:ea typeface="+mn-ea"/>
              </a:rPr>
              <a:t>灵刃</a:t>
            </a:r>
            <a:endParaRPr lang="en-GB" sz="5400" dirty="0">
              <a:latin typeface="+mn-ea"/>
              <a:ea typeface="+mn-ea"/>
            </a:endParaRPr>
          </a:p>
        </p:txBody>
      </p:sp>
    </p:spTree>
    <p:extLst>
      <p:ext uri="{BB962C8B-B14F-4D97-AF65-F5344CB8AC3E}">
        <p14:creationId xmlns:p14="http://schemas.microsoft.com/office/powerpoint/2010/main" val="309932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716</Words>
  <Application>Microsoft Office PowerPoint</Application>
  <PresentationFormat>Widescreen</PresentationFormat>
  <Paragraphs>67</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等线</vt:lpstr>
      <vt:lpstr>等线 Light</vt:lpstr>
      <vt:lpstr>Arial</vt:lpstr>
      <vt:lpstr>Calibri</vt:lpstr>
      <vt:lpstr>Calibri Light</vt:lpstr>
      <vt:lpstr>Office Theme</vt:lpstr>
      <vt:lpstr>立项方案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 | 立项方案</dc:title>
  <dc:creator>志鹏 杨</dc:creator>
  <cp:lastModifiedBy>志鹏 杨</cp:lastModifiedBy>
  <cp:revision>17</cp:revision>
  <dcterms:created xsi:type="dcterms:W3CDTF">2019-05-23T14:42:08Z</dcterms:created>
  <dcterms:modified xsi:type="dcterms:W3CDTF">2019-05-23T15:48:38Z</dcterms:modified>
</cp:coreProperties>
</file>